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41"/>
  </p:notesMasterIdLst>
  <p:handoutMasterIdLst>
    <p:handoutMasterId r:id="rId42"/>
  </p:handout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88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14" r:id="rId32"/>
    <p:sldId id="315" r:id="rId33"/>
    <p:sldId id="316" r:id="rId34"/>
    <p:sldId id="319" r:id="rId35"/>
    <p:sldId id="320" r:id="rId36"/>
    <p:sldId id="317" r:id="rId37"/>
    <p:sldId id="318" r:id="rId38"/>
    <p:sldId id="321" r:id="rId39"/>
    <p:sldId id="287" r:id="rId40"/>
  </p:sldIdLst>
  <p:sldSz cx="9144000" cy="6858000" type="screen4x3"/>
  <p:notesSz cx="6884988" cy="100187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66"/>
    <a:srgbClr val="FFFF00"/>
    <a:srgbClr val="FF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pPr>
              <a:defRPr/>
            </a:pPr>
            <a:fld id="{A40B98B3-23B6-474A-9710-63B945F9647C}" type="datetimeFigureOut">
              <a:rPr lang="pt-PT"/>
              <a:pPr>
                <a:defRPr/>
              </a:pPr>
              <a:t>24-01-2011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pPr>
              <a:defRPr/>
            </a:pPr>
            <a:fld id="{E68C1930-3B30-46EE-A3E6-47A7C4FBD8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pPr>
              <a:defRPr/>
            </a:pPr>
            <a:fld id="{AE2F8412-3775-48C2-A2F4-19607F8266A6}" type="datetimeFigureOut">
              <a:rPr lang="pt-PT"/>
              <a:pPr>
                <a:defRPr/>
              </a:pPr>
              <a:t>24-01-2011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6588" tIns="48294" rIns="96588" bIns="48294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pPr>
              <a:defRPr/>
            </a:pPr>
            <a:fld id="{67FD4353-000E-4AB2-8FC4-B2C49CDD783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smtClean="0"/>
          </a:p>
        </p:txBody>
      </p:sp>
      <p:sp>
        <p:nvSpPr>
          <p:cNvPr id="37892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921F31-68DA-44DD-BD45-D81AC542A8AE}" type="slidenum">
              <a:rPr lang="pt-PT" smtClean="0"/>
              <a:pPr/>
              <a:t>1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389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4BEEEE-1E9F-4835-B3F0-732BD4F86F62}" type="slidenum">
              <a:rPr lang="pt-PT" smtClean="0"/>
              <a:pPr/>
              <a:t>11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9C705-2E95-4F72-8A49-5F06D6960A9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0BCC-7944-44E5-9B16-3003CAC799F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52B2-D24B-4E72-B95E-0119B1624C8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9F61-B608-4196-AED4-75FD4C6DAF0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56A2-A9C4-40D0-97DA-DFC46CCCA06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14A05-4137-48B3-8DF5-65F55F14ECE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0C3F-33CC-4010-853D-80BC7B23689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17CFD-E11C-4E44-8AF4-C1FD9CC68FA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D213-A9C0-4B37-8B6B-AE897B9CEDB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0388C-1534-4612-8E54-1B5A277A674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753C-21BF-496D-99D5-51E9EBF297E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7330-0135-4CC9-B296-436D7025957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PT"/>
              <a:t>A. Ramísio</a:t>
            </a: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AC61A2-3DF1-4441-8EA5-5AE9368ACA6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1" r:id="rId3"/>
    <p:sldLayoutId id="2147483710" r:id="rId4"/>
    <p:sldLayoutId id="2147483709" r:id="rId5"/>
    <p:sldLayoutId id="2147483708" r:id="rId6"/>
    <p:sldLayoutId id="2147483707" r:id="rId7"/>
    <p:sldLayoutId id="2147483706" r:id="rId8"/>
    <p:sldLayoutId id="2147483705" r:id="rId9"/>
    <p:sldLayoutId id="2147483704" r:id="rId10"/>
    <p:sldLayoutId id="2147483703" r:id="rId11"/>
    <p:sldLayoutId id="214748370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3789040"/>
            <a:ext cx="7772400" cy="1470025"/>
          </a:xfrm>
        </p:spPr>
        <p:txBody>
          <a:bodyPr/>
          <a:lstStyle/>
          <a:p>
            <a:pPr eaLnBrk="1" hangingPunct="1"/>
            <a:r>
              <a:rPr lang="pt-PT" dirty="0" smtClean="0">
                <a:solidFill>
                  <a:srgbClr val="FFFF00"/>
                </a:solidFill>
              </a:rPr>
              <a:t>Folha de </a:t>
            </a:r>
            <a:r>
              <a:rPr lang="pt-PT" dirty="0" smtClean="0">
                <a:solidFill>
                  <a:srgbClr val="FFFF00"/>
                </a:solidFill>
              </a:rPr>
              <a:t>cálculo - EXCEL</a:t>
            </a:r>
            <a:endParaRPr lang="pt-PT" dirty="0" smtClean="0">
              <a:solidFill>
                <a:srgbClr val="FFFF00"/>
              </a:solidFill>
            </a:endParaRP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print"/>
          <a:srcRect r="31445" b="24998"/>
          <a:stretch>
            <a:fillRect/>
          </a:stretch>
        </p:blipFill>
        <p:spPr bwMode="auto">
          <a:xfrm>
            <a:off x="2627784" y="692696"/>
            <a:ext cx="3902414" cy="266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Introdução de dados</a:t>
            </a:r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86488" cy="1685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Modos de inserção de dados: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dirty="0" smtClean="0"/>
              <a:t>Seleccionar a célula </a:t>
            </a:r>
            <a:r>
              <a:rPr lang="pt-PT" b="1" dirty="0" smtClean="0">
                <a:sym typeface="Wingdings"/>
              </a:rPr>
              <a:t> </a:t>
            </a:r>
            <a:r>
              <a:rPr lang="pt-PT" dirty="0" smtClean="0">
                <a:sym typeface="Wingdings"/>
              </a:rPr>
              <a:t>digitar dados </a:t>
            </a:r>
            <a:r>
              <a:rPr lang="pt-PT" b="1" dirty="0" smtClean="0">
                <a:sym typeface="Wingdings"/>
              </a:rPr>
              <a:t> </a:t>
            </a:r>
            <a:r>
              <a:rPr lang="pt-PT" dirty="0" smtClean="0">
                <a:sym typeface="Wingdings"/>
              </a:rPr>
              <a:t>pressionar a tecla </a:t>
            </a:r>
            <a:r>
              <a:rPr lang="pt-PT" b="1" dirty="0" smtClean="0">
                <a:sym typeface="Wingdings"/>
              </a:rPr>
              <a:t>ENTER </a:t>
            </a:r>
            <a:r>
              <a:rPr lang="pt-PT" dirty="0" smtClean="0">
                <a:sym typeface="Wingdings"/>
              </a:rPr>
              <a:t>ou clicar no </a:t>
            </a:r>
            <a:r>
              <a:rPr lang="pt-PT" b="1" dirty="0" smtClean="0">
                <a:sym typeface="Wingdings"/>
              </a:rPr>
              <a:t>botão de validação</a:t>
            </a:r>
            <a:r>
              <a:rPr lang="pt-PT" dirty="0" smtClean="0">
                <a:sym typeface="Wingdings"/>
              </a:rPr>
              <a:t>, na barra de fórmulas</a:t>
            </a: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 t="16875" r="74219" b="60001"/>
          <a:stretch>
            <a:fillRect/>
          </a:stretch>
        </p:blipFill>
        <p:spPr bwMode="auto">
          <a:xfrm>
            <a:off x="3357563" y="3500438"/>
            <a:ext cx="52149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exão em ângulos rectos 11"/>
          <p:cNvCxnSpPr/>
          <p:nvPr/>
        </p:nvCxnSpPr>
        <p:spPr>
          <a:xfrm>
            <a:off x="2357438" y="3071813"/>
            <a:ext cx="4286250" cy="714375"/>
          </a:xfrm>
          <a:prstGeom prst="bentConnector3">
            <a:avLst>
              <a:gd name="adj1" fmla="val 50000"/>
            </a:avLst>
          </a:prstGeom>
          <a:ln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Introdução de dados</a:t>
            </a:r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86488" cy="16859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Para </a:t>
            </a:r>
            <a:r>
              <a:rPr lang="pt-PT" b="1" dirty="0" smtClean="0"/>
              <a:t>introduzir dados numa linha </a:t>
            </a:r>
            <a:r>
              <a:rPr lang="pt-PT" dirty="0" smtClean="0"/>
              <a:t>é mais rápido trabalhar com a tecla </a:t>
            </a:r>
            <a:r>
              <a:rPr lang="pt-PT" b="1" dirty="0" smtClean="0"/>
              <a:t>TAB </a:t>
            </a:r>
            <a:r>
              <a:rPr lang="pt-PT" dirty="0" smtClean="0"/>
              <a:t>para passar para a célula seguinte, ou com as teclas </a:t>
            </a:r>
            <a:r>
              <a:rPr lang="pt-PT" b="1" dirty="0" smtClean="0"/>
              <a:t>SHIFT </a:t>
            </a:r>
            <a:r>
              <a:rPr lang="pt-PT" dirty="0" smtClean="0"/>
              <a:t>+ </a:t>
            </a:r>
            <a:r>
              <a:rPr lang="pt-PT" b="1" dirty="0" smtClean="0"/>
              <a:t>TAB </a:t>
            </a:r>
            <a:r>
              <a:rPr lang="pt-PT" dirty="0" smtClean="0"/>
              <a:t>para passar para a célula à esquerda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4" cstate="print"/>
          <a:srcRect t="20625" r="52539" b="60625"/>
          <a:stretch>
            <a:fillRect/>
          </a:stretch>
        </p:blipFill>
        <p:spPr bwMode="auto">
          <a:xfrm>
            <a:off x="2143125" y="3857625"/>
            <a:ext cx="57864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Introdução de dados</a:t>
            </a:r>
          </a:p>
        </p:txBody>
      </p:sp>
      <p:sp>
        <p:nvSpPr>
          <p:cNvPr id="14339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3757613"/>
          </a:xfrm>
        </p:spPr>
        <p:txBody>
          <a:bodyPr/>
          <a:lstStyle/>
          <a:p>
            <a:pPr eaLnBrk="1" hangingPunct="1"/>
            <a:r>
              <a:rPr lang="pt-PT" smtClean="0"/>
              <a:t>Para </a:t>
            </a:r>
            <a:r>
              <a:rPr lang="pt-PT" b="1" smtClean="0"/>
              <a:t>introduzir dados em coluna </a:t>
            </a:r>
            <a:r>
              <a:rPr lang="pt-PT" smtClean="0"/>
              <a:t>pressiona-se </a:t>
            </a:r>
            <a:r>
              <a:rPr lang="pt-PT" b="1" smtClean="0"/>
              <a:t>ENTER </a:t>
            </a:r>
            <a:r>
              <a:rPr lang="pt-PT" smtClean="0"/>
              <a:t>para passar para a célula de baixo, ou </a:t>
            </a:r>
            <a:r>
              <a:rPr lang="pt-PT" b="1" smtClean="0"/>
              <a:t>SHIFT </a:t>
            </a:r>
            <a:r>
              <a:rPr lang="pt-PT" smtClean="0"/>
              <a:t>+ </a:t>
            </a:r>
            <a:r>
              <a:rPr lang="pt-PT" b="1" smtClean="0"/>
              <a:t>ENTER </a:t>
            </a:r>
            <a:r>
              <a:rPr lang="pt-PT" smtClean="0"/>
              <a:t>para passar para a célula de cima</a:t>
            </a:r>
          </a:p>
          <a:p>
            <a:pPr eaLnBrk="1" hangingPunct="1"/>
            <a:endParaRPr lang="pt-PT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 t="17500" r="75391" b="34686"/>
          <a:stretch>
            <a:fillRect/>
          </a:stretch>
        </p:blipFill>
        <p:spPr bwMode="auto">
          <a:xfrm>
            <a:off x="5286375" y="2000250"/>
            <a:ext cx="30003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O Friso do Excel</a:t>
            </a:r>
          </a:p>
        </p:txBody>
      </p:sp>
      <p:sp>
        <p:nvSpPr>
          <p:cNvPr id="16387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25" cy="1757363"/>
          </a:xfrm>
        </p:spPr>
        <p:txBody>
          <a:bodyPr/>
          <a:lstStyle/>
          <a:p>
            <a:pPr eaLnBrk="1" hangingPunct="1"/>
            <a:r>
              <a:rPr lang="pt-PT" smtClean="0"/>
              <a:t>Separador </a:t>
            </a:r>
            <a:r>
              <a:rPr lang="pt-PT" b="1" smtClean="0"/>
              <a:t>Base</a:t>
            </a:r>
          </a:p>
          <a:p>
            <a:pPr lvl="1" eaLnBrk="1" hangingPunct="1"/>
            <a:r>
              <a:rPr lang="pt-PT" smtClean="0"/>
              <a:t>Aparece ao criar um documento novo </a:t>
            </a:r>
          </a:p>
          <a:p>
            <a:pPr lvl="1" eaLnBrk="1" hangingPunct="1"/>
            <a:r>
              <a:rPr lang="pt-PT" smtClean="0"/>
              <a:t>Contém comandos relacionados com a formatação de células e tabelas e com ordenação e procura de dados</a:t>
            </a:r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 cstate="print"/>
          <a:srcRect b="76563"/>
          <a:stretch>
            <a:fillRect/>
          </a:stretch>
        </p:blipFill>
        <p:spPr bwMode="auto">
          <a:xfrm>
            <a:off x="427038" y="4286250"/>
            <a:ext cx="82899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O Friso do Excel</a:t>
            </a:r>
          </a:p>
        </p:txBody>
      </p:sp>
      <p:sp>
        <p:nvSpPr>
          <p:cNvPr id="17411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25" cy="2114550"/>
          </a:xfrm>
        </p:spPr>
        <p:txBody>
          <a:bodyPr/>
          <a:lstStyle/>
          <a:p>
            <a:pPr eaLnBrk="1" hangingPunct="1"/>
            <a:r>
              <a:rPr lang="pt-PT" smtClean="0"/>
              <a:t>Separador </a:t>
            </a:r>
            <a:r>
              <a:rPr lang="pt-PT" b="1" smtClean="0"/>
              <a:t>Inserir</a:t>
            </a:r>
          </a:p>
          <a:p>
            <a:pPr lvl="1" eaLnBrk="1" hangingPunct="1"/>
            <a:r>
              <a:rPr lang="pt-PT" smtClean="0"/>
              <a:t>Contém comandos relacionados com a inserção de objectos</a:t>
            </a:r>
          </a:p>
          <a:p>
            <a:pPr lvl="2" eaLnBrk="1" hangingPunct="1"/>
            <a:r>
              <a:rPr lang="pt-PT" smtClean="0"/>
              <a:t>Tabelas, imagens, formas automáticas, ClipArt, cabeçalhos, caixas de texto, etc.</a:t>
            </a:r>
          </a:p>
          <a:p>
            <a:pPr eaLnBrk="1" hangingPunct="1"/>
            <a:endParaRPr lang="pt-PT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 cstate="print"/>
          <a:srcRect b="82187"/>
          <a:stretch>
            <a:fillRect/>
          </a:stretch>
        </p:blipFill>
        <p:spPr bwMode="auto">
          <a:xfrm>
            <a:off x="285750" y="4143375"/>
            <a:ext cx="8572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O Friso do Excel</a:t>
            </a:r>
          </a:p>
        </p:txBody>
      </p:sp>
      <p:sp>
        <p:nvSpPr>
          <p:cNvPr id="18435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25" cy="2114550"/>
          </a:xfrm>
        </p:spPr>
        <p:txBody>
          <a:bodyPr/>
          <a:lstStyle/>
          <a:p>
            <a:pPr eaLnBrk="1" hangingPunct="1"/>
            <a:r>
              <a:rPr lang="pt-PT" smtClean="0"/>
              <a:t>Separador </a:t>
            </a:r>
            <a:r>
              <a:rPr lang="pt-PT" b="1" smtClean="0"/>
              <a:t>Esquema de Página</a:t>
            </a:r>
          </a:p>
          <a:p>
            <a:pPr lvl="1" eaLnBrk="1" hangingPunct="1"/>
            <a:r>
              <a:rPr lang="pt-PT" smtClean="0"/>
              <a:t>Contém comandos relacionados com a configuração de páginas</a:t>
            </a:r>
          </a:p>
          <a:p>
            <a:pPr lvl="2" eaLnBrk="1" hangingPunct="1"/>
            <a:r>
              <a:rPr lang="pt-PT" smtClean="0"/>
              <a:t>Temas, fundos, margens, tamanho, etc.</a:t>
            </a:r>
          </a:p>
          <a:p>
            <a:pPr eaLnBrk="1" hangingPunct="1"/>
            <a:endParaRPr lang="pt-PT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 cstate="print"/>
          <a:srcRect b="82187"/>
          <a:stretch>
            <a:fillRect/>
          </a:stretch>
        </p:blipFill>
        <p:spPr bwMode="auto">
          <a:xfrm>
            <a:off x="177800" y="4643438"/>
            <a:ext cx="8788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O Friso do Excel</a:t>
            </a:r>
          </a:p>
        </p:txBody>
      </p:sp>
      <p:sp>
        <p:nvSpPr>
          <p:cNvPr id="19459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25" cy="1614488"/>
          </a:xfrm>
        </p:spPr>
        <p:txBody>
          <a:bodyPr/>
          <a:lstStyle/>
          <a:p>
            <a:pPr eaLnBrk="1" hangingPunct="1"/>
            <a:r>
              <a:rPr lang="pt-PT" smtClean="0"/>
              <a:t>Separador </a:t>
            </a:r>
            <a:r>
              <a:rPr lang="pt-PT" b="1" smtClean="0"/>
              <a:t>Fórmulas</a:t>
            </a:r>
          </a:p>
          <a:p>
            <a:pPr lvl="1" eaLnBrk="1" hangingPunct="1"/>
            <a:r>
              <a:rPr lang="pt-PT" smtClean="0"/>
              <a:t>Contém comandos para inserir funções e fórmulas de cálculo</a:t>
            </a:r>
          </a:p>
          <a:p>
            <a:pPr eaLnBrk="1" hangingPunct="1">
              <a:buFont typeface="Arial" charset="0"/>
              <a:buNone/>
            </a:pPr>
            <a:endParaRPr lang="pt-PT" smtClean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 cstate="print"/>
          <a:srcRect b="82187"/>
          <a:stretch>
            <a:fillRect/>
          </a:stretch>
        </p:blipFill>
        <p:spPr bwMode="auto">
          <a:xfrm>
            <a:off x="320675" y="3857625"/>
            <a:ext cx="8502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O Friso do Excel</a:t>
            </a:r>
          </a:p>
        </p:txBody>
      </p:sp>
      <p:sp>
        <p:nvSpPr>
          <p:cNvPr id="20483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25" cy="2114550"/>
          </a:xfrm>
        </p:spPr>
        <p:txBody>
          <a:bodyPr/>
          <a:lstStyle/>
          <a:p>
            <a:pPr eaLnBrk="1" hangingPunct="1"/>
            <a:r>
              <a:rPr lang="pt-PT" smtClean="0"/>
              <a:t>Separador </a:t>
            </a:r>
            <a:r>
              <a:rPr lang="pt-PT" b="1" smtClean="0"/>
              <a:t>Dados</a:t>
            </a:r>
          </a:p>
          <a:p>
            <a:pPr lvl="1" eaLnBrk="1" hangingPunct="1"/>
            <a:r>
              <a:rPr lang="pt-PT" smtClean="0"/>
              <a:t>Contém comandos para importar dados a partir de outros ficheiros, ligação a dados existentes noutros ficheiros, criação de agrupamentos de dados e sub-totais</a:t>
            </a:r>
          </a:p>
          <a:p>
            <a:pPr lvl="1" eaLnBrk="1" hangingPunct="1"/>
            <a:r>
              <a:rPr lang="pt-PT" smtClean="0"/>
              <a:t>Contém ferramentas de análise de dados</a:t>
            </a:r>
          </a:p>
          <a:p>
            <a:pPr eaLnBrk="1" hangingPunct="1">
              <a:buFont typeface="Arial" charset="0"/>
              <a:buNone/>
            </a:pPr>
            <a:endParaRPr lang="pt-PT" smtClean="0"/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 cstate="print"/>
          <a:srcRect b="81250"/>
          <a:stretch>
            <a:fillRect/>
          </a:stretch>
        </p:blipFill>
        <p:spPr bwMode="auto">
          <a:xfrm>
            <a:off x="249238" y="4429125"/>
            <a:ext cx="86455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O Friso do Excel</a:t>
            </a:r>
          </a:p>
        </p:txBody>
      </p:sp>
      <p:sp>
        <p:nvSpPr>
          <p:cNvPr id="21507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25" cy="2114550"/>
          </a:xfrm>
        </p:spPr>
        <p:txBody>
          <a:bodyPr/>
          <a:lstStyle/>
          <a:p>
            <a:pPr eaLnBrk="1" hangingPunct="1"/>
            <a:r>
              <a:rPr lang="pt-PT" smtClean="0"/>
              <a:t>Separador </a:t>
            </a:r>
            <a:r>
              <a:rPr lang="pt-PT" b="1" smtClean="0"/>
              <a:t>Rever</a:t>
            </a:r>
          </a:p>
          <a:p>
            <a:pPr lvl="1" eaLnBrk="1" hangingPunct="1"/>
            <a:r>
              <a:rPr lang="pt-PT" smtClean="0"/>
              <a:t>Contém comandos para verificação ortográfica, revisão de documentos, gestão de comentários e protecção de dados</a:t>
            </a:r>
          </a:p>
          <a:p>
            <a:pPr eaLnBrk="1" hangingPunct="1">
              <a:buFont typeface="Arial" charset="0"/>
              <a:buNone/>
            </a:pPr>
            <a:endParaRPr lang="pt-PT" smtClean="0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/>
          <a:srcRect b="82500"/>
          <a:stretch>
            <a:fillRect/>
          </a:stretch>
        </p:blipFill>
        <p:spPr bwMode="auto">
          <a:xfrm>
            <a:off x="339725" y="3836988"/>
            <a:ext cx="846455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O Friso do Excel</a:t>
            </a:r>
          </a:p>
        </p:txBody>
      </p:sp>
      <p:sp>
        <p:nvSpPr>
          <p:cNvPr id="22531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25" cy="2114550"/>
          </a:xfrm>
        </p:spPr>
        <p:txBody>
          <a:bodyPr/>
          <a:lstStyle/>
          <a:p>
            <a:pPr eaLnBrk="1" hangingPunct="1"/>
            <a:r>
              <a:rPr lang="pt-PT" smtClean="0"/>
              <a:t>Separador </a:t>
            </a:r>
            <a:r>
              <a:rPr lang="pt-PT" b="1" smtClean="0"/>
              <a:t>Ver</a:t>
            </a:r>
          </a:p>
          <a:p>
            <a:pPr lvl="1" eaLnBrk="1" hangingPunct="1"/>
            <a:r>
              <a:rPr lang="pt-PT" smtClean="0"/>
              <a:t>Contém comandos com as vistas do documento, zoom, visualização da régua e linhas de grelha, divisão do ecrã em janelas para visualizar diferentes documentos ou partes do mesmo documento</a:t>
            </a:r>
          </a:p>
          <a:p>
            <a:pPr eaLnBrk="1" hangingPunct="1">
              <a:buFont typeface="Arial" charset="0"/>
              <a:buNone/>
            </a:pPr>
            <a:endParaRPr lang="pt-PT" smtClean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 cstate="print"/>
          <a:srcRect b="83125"/>
          <a:stretch>
            <a:fillRect/>
          </a:stretch>
        </p:blipFill>
        <p:spPr bwMode="auto">
          <a:xfrm>
            <a:off x="285750" y="4500563"/>
            <a:ext cx="85725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mtClean="0"/>
              <a:t>O que é a folha de cálculo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1530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4100" dirty="0" smtClean="0"/>
              <a:t>Folha de cálculo integrada: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dirty="0" smtClean="0"/>
              <a:t>Funções de base de dados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dirty="0" smtClean="0"/>
              <a:t>Possibilidade de criação de gráficos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dirty="0" smtClean="0"/>
              <a:t>Ferramentas de análise nas áreas de estatística e financeira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4100" dirty="0" smtClean="0"/>
              <a:t>Permite: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600" dirty="0" smtClean="0"/>
              <a:t>Calcular e/ou simular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3100" dirty="0" smtClean="0"/>
              <a:t>Através de fórmulas e funções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600" dirty="0" smtClean="0"/>
              <a:t>Trabalhar com bases de dados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sz="3600" dirty="0" smtClean="0"/>
              <a:t>Analisar dados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3100" dirty="0" smtClean="0"/>
              <a:t>Através de ferramentas de análise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pt-PT" sz="28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t-PT" sz="2400" dirty="0" smtClean="0"/>
              <a:t>	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Abertura de ficheiros</a:t>
            </a:r>
          </a:p>
        </p:txBody>
      </p:sp>
      <p:sp>
        <p:nvSpPr>
          <p:cNvPr id="23555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3" cy="3757613"/>
          </a:xfrm>
        </p:spPr>
        <p:txBody>
          <a:bodyPr/>
          <a:lstStyle/>
          <a:p>
            <a:r>
              <a:rPr lang="pt-PT" b="1" smtClean="0"/>
              <a:t>Iniciar</a:t>
            </a:r>
            <a:r>
              <a:rPr lang="pt-PT" smtClean="0"/>
              <a:t>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</a:t>
            </a:r>
            <a:r>
              <a:rPr lang="pt-PT" b="1" smtClean="0"/>
              <a:t>Os Meus documentos</a:t>
            </a:r>
            <a:r>
              <a:rPr lang="pt-PT" smtClean="0"/>
              <a:t> </a:t>
            </a:r>
            <a:r>
              <a:rPr lang="pt-PT" b="1" smtClean="0">
                <a:sym typeface="Wingdings" pitchFamily="2" charset="2"/>
              </a:rPr>
              <a:t> </a:t>
            </a:r>
            <a:r>
              <a:rPr lang="pt-PT" smtClean="0"/>
              <a:t>pasta onde o ficheiro está guardado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 t="36563" r="53125"/>
          <a:stretch>
            <a:fillRect/>
          </a:stretch>
        </p:blipFill>
        <p:spPr bwMode="auto">
          <a:xfrm>
            <a:off x="4071938" y="1714500"/>
            <a:ext cx="4476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Abertura de ficheiros</a:t>
            </a:r>
          </a:p>
        </p:txBody>
      </p:sp>
      <p:sp>
        <p:nvSpPr>
          <p:cNvPr id="24579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3757613"/>
          </a:xfrm>
        </p:spPr>
        <p:txBody>
          <a:bodyPr/>
          <a:lstStyle/>
          <a:p>
            <a:r>
              <a:rPr lang="pt-PT" b="1" smtClean="0"/>
              <a:t>Iniciar</a:t>
            </a:r>
            <a:r>
              <a:rPr lang="pt-PT" smtClean="0"/>
              <a:t>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</a:t>
            </a:r>
            <a:r>
              <a:rPr lang="pt-PT" b="1" smtClean="0"/>
              <a:t>O Meu computador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Pasta onde o ficheiro possa estar guardado 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3" cstate="print"/>
          <a:srcRect t="15938" r="71289"/>
          <a:stretch>
            <a:fillRect/>
          </a:stretch>
        </p:blipFill>
        <p:spPr bwMode="auto">
          <a:xfrm>
            <a:off x="5500688" y="1643063"/>
            <a:ext cx="2446337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Abertura de ficheiros</a:t>
            </a:r>
          </a:p>
        </p:txBody>
      </p:sp>
      <p:sp>
        <p:nvSpPr>
          <p:cNvPr id="25603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3757613"/>
          </a:xfrm>
        </p:spPr>
        <p:txBody>
          <a:bodyPr/>
          <a:lstStyle/>
          <a:p>
            <a:r>
              <a:rPr lang="pt-PT" smtClean="0"/>
              <a:t>A partir de um ficheiro aberto: </a:t>
            </a:r>
          </a:p>
          <a:p>
            <a:pPr lvl="1"/>
            <a:r>
              <a:rPr lang="pt-PT" smtClean="0"/>
              <a:t>menu </a:t>
            </a:r>
            <a:r>
              <a:rPr lang="pt-PT" b="1" smtClean="0"/>
              <a:t>Ficheiro </a:t>
            </a:r>
            <a:r>
              <a:rPr lang="pt-PT" smtClean="0"/>
              <a:t>/ botão do </a:t>
            </a:r>
            <a:r>
              <a:rPr lang="pt-PT" b="1" smtClean="0"/>
              <a:t>Office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</a:t>
            </a:r>
            <a:r>
              <a:rPr lang="pt-PT" b="1" smtClean="0"/>
              <a:t>Abrir</a:t>
            </a:r>
            <a:r>
              <a:rPr lang="pt-PT" smtClean="0"/>
              <a:t>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Pastas…</a:t>
            </a:r>
          </a:p>
          <a:p>
            <a:pPr eaLnBrk="1" hangingPunct="1"/>
            <a:endParaRPr lang="pt-PT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/>
          <a:srcRect r="83008" b="64375"/>
          <a:stretch>
            <a:fillRect/>
          </a:stretch>
        </p:blipFill>
        <p:spPr bwMode="auto">
          <a:xfrm>
            <a:off x="5429250" y="1928813"/>
            <a:ext cx="3071813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Abertura de ficheiros</a:t>
            </a:r>
          </a:p>
        </p:txBody>
      </p:sp>
      <p:sp>
        <p:nvSpPr>
          <p:cNvPr id="26627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471988"/>
          </a:xfrm>
        </p:spPr>
        <p:txBody>
          <a:bodyPr/>
          <a:lstStyle/>
          <a:p>
            <a:r>
              <a:rPr lang="pt-PT" smtClean="0"/>
              <a:t>Aceder aos últimos ficheiros utilizados:</a:t>
            </a:r>
          </a:p>
          <a:p>
            <a:pPr lvl="1"/>
            <a:r>
              <a:rPr lang="pt-PT" smtClean="0"/>
              <a:t>Menu </a:t>
            </a:r>
            <a:r>
              <a:rPr lang="pt-PT" b="1" smtClean="0"/>
              <a:t>Ficheiro</a:t>
            </a:r>
            <a:r>
              <a:rPr lang="pt-PT" smtClean="0"/>
              <a:t> </a:t>
            </a:r>
            <a:r>
              <a:rPr lang="pt-PT" b="1" smtClean="0">
                <a:sym typeface="Wingdings" pitchFamily="2" charset="2"/>
              </a:rPr>
              <a:t> </a:t>
            </a:r>
            <a:r>
              <a:rPr lang="pt-PT" smtClean="0"/>
              <a:t>ver lista no fundo com os 4 últimos ficheiros utilizados </a:t>
            </a:r>
          </a:p>
          <a:p>
            <a:r>
              <a:rPr lang="pt-PT" smtClean="0"/>
              <a:t>Aceder a documentos recentemente utilizados:</a:t>
            </a:r>
          </a:p>
          <a:p>
            <a:pPr lvl="1"/>
            <a:r>
              <a:rPr lang="pt-PT" b="1" smtClean="0"/>
              <a:t>Iniciar </a:t>
            </a:r>
            <a:r>
              <a:rPr lang="pt-PT" smtClean="0"/>
              <a:t>/ botão do </a:t>
            </a:r>
            <a:r>
              <a:rPr lang="pt-PT" b="1" smtClean="0"/>
              <a:t>Office</a:t>
            </a:r>
            <a:r>
              <a:rPr lang="pt-PT" smtClean="0"/>
              <a:t>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</a:t>
            </a:r>
            <a:r>
              <a:rPr lang="pt-PT" b="1" smtClean="0"/>
              <a:t>Documentos recentes</a:t>
            </a:r>
            <a:r>
              <a:rPr lang="pt-PT" smtClean="0"/>
              <a:t>…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 r="66602" b="44061"/>
          <a:stretch>
            <a:fillRect/>
          </a:stretch>
        </p:blipFill>
        <p:spPr bwMode="auto">
          <a:xfrm>
            <a:off x="4786313" y="1785938"/>
            <a:ext cx="4071937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Gravação de ficheiros</a:t>
            </a:r>
          </a:p>
        </p:txBody>
      </p:sp>
      <p:sp>
        <p:nvSpPr>
          <p:cNvPr id="27651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43738" cy="1328738"/>
          </a:xfrm>
        </p:spPr>
        <p:txBody>
          <a:bodyPr/>
          <a:lstStyle/>
          <a:p>
            <a:r>
              <a:rPr lang="pt-PT" b="1" smtClean="0"/>
              <a:t>Ficheiro</a:t>
            </a:r>
            <a:r>
              <a:rPr lang="pt-PT" smtClean="0"/>
              <a:t> / botão do </a:t>
            </a:r>
            <a:r>
              <a:rPr lang="pt-PT" b="1" smtClean="0"/>
              <a:t>Office</a:t>
            </a:r>
            <a:r>
              <a:rPr lang="pt-PT" smtClean="0"/>
              <a:t>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</a:t>
            </a:r>
            <a:r>
              <a:rPr lang="pt-PT" b="1" smtClean="0"/>
              <a:t>Guardar como </a:t>
            </a:r>
            <a:r>
              <a:rPr lang="pt-PT" b="1" smtClean="0">
                <a:sym typeface="Wingdings" pitchFamily="2" charset="2"/>
              </a:rPr>
              <a:t> </a:t>
            </a:r>
            <a:r>
              <a:rPr lang="pt-PT" smtClean="0"/>
              <a:t>escolher pasta ou criar Pasta…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 t="2283" r="49356" b="28098"/>
          <a:stretch>
            <a:fillRect/>
          </a:stretch>
        </p:blipFill>
        <p:spPr bwMode="auto">
          <a:xfrm>
            <a:off x="4786313" y="2857500"/>
            <a:ext cx="4071937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4" cstate="print"/>
          <a:srcRect r="65820" b="54062"/>
          <a:stretch>
            <a:fillRect/>
          </a:stretch>
        </p:blipFill>
        <p:spPr bwMode="auto">
          <a:xfrm>
            <a:off x="333375" y="2857500"/>
            <a:ext cx="416718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Utilização simultânea de ficheiros</a:t>
            </a:r>
          </a:p>
        </p:txBody>
      </p:sp>
      <p:sp>
        <p:nvSpPr>
          <p:cNvPr id="28675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72425" cy="1328738"/>
          </a:xfrm>
        </p:spPr>
        <p:txBody>
          <a:bodyPr/>
          <a:lstStyle/>
          <a:p>
            <a:r>
              <a:rPr lang="pt-PT" smtClean="0"/>
              <a:t>É possível ter vários ficheiros abertos em simultâneo e fazer a sua gestão através da Barra de tarefas.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/>
          <a:srcRect l="37502" t="94585" r="35545"/>
          <a:stretch>
            <a:fillRect/>
          </a:stretch>
        </p:blipFill>
        <p:spPr bwMode="auto">
          <a:xfrm>
            <a:off x="1158875" y="4357688"/>
            <a:ext cx="6826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Alteração do nome e da posição </a:t>
            </a:r>
            <a:br>
              <a:rPr lang="pt-PT" sz="3600" smtClean="0"/>
            </a:br>
            <a:r>
              <a:rPr lang="pt-PT" sz="3600" smtClean="0"/>
              <a:t>de uma folha de cálculo</a:t>
            </a:r>
          </a:p>
        </p:txBody>
      </p:sp>
      <p:sp>
        <p:nvSpPr>
          <p:cNvPr id="29699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0" cy="3471863"/>
          </a:xfrm>
        </p:spPr>
        <p:txBody>
          <a:bodyPr/>
          <a:lstStyle/>
          <a:p>
            <a:r>
              <a:rPr lang="pt-PT" smtClean="0"/>
              <a:t>Alteração do nome:</a:t>
            </a:r>
          </a:p>
          <a:p>
            <a:pPr lvl="1"/>
            <a:r>
              <a:rPr lang="pt-PT" smtClean="0"/>
              <a:t>Lado direito do rato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Mudar nome</a:t>
            </a:r>
          </a:p>
          <a:p>
            <a:pPr lvl="1">
              <a:buFont typeface="Arial" charset="0"/>
              <a:buNone/>
            </a:pPr>
            <a:endParaRPr lang="pt-PT" smtClean="0"/>
          </a:p>
          <a:p>
            <a:r>
              <a:rPr lang="pt-PT" smtClean="0"/>
              <a:t>Mudar ordem das folhas:</a:t>
            </a:r>
          </a:p>
          <a:p>
            <a:pPr lvl="1"/>
            <a:r>
              <a:rPr lang="pt-PT" smtClean="0"/>
              <a:t>Arrastar separador para a ordem desejada</a:t>
            </a: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 cstate="print"/>
          <a:srcRect l="44531" t="59688" r="33789" b="4688"/>
          <a:stretch>
            <a:fillRect/>
          </a:stretch>
        </p:blipFill>
        <p:spPr bwMode="auto">
          <a:xfrm>
            <a:off x="5286375" y="2482850"/>
            <a:ext cx="32861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Inserir e eliminar folhas</a:t>
            </a:r>
          </a:p>
        </p:txBody>
      </p:sp>
      <p:sp>
        <p:nvSpPr>
          <p:cNvPr id="30723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0" cy="3471863"/>
          </a:xfrm>
        </p:spPr>
        <p:txBody>
          <a:bodyPr/>
          <a:lstStyle/>
          <a:p>
            <a:endParaRPr lang="pt-PT" smtClean="0"/>
          </a:p>
          <a:p>
            <a:pPr lvl="1"/>
            <a:r>
              <a:rPr lang="pt-PT" smtClean="0"/>
              <a:t>Menu </a:t>
            </a:r>
            <a:r>
              <a:rPr lang="pt-PT" b="1" smtClean="0"/>
              <a:t>Inserir</a:t>
            </a:r>
            <a:r>
              <a:rPr lang="pt-PT" smtClean="0"/>
              <a:t> </a:t>
            </a:r>
            <a:r>
              <a:rPr lang="pt-PT" b="1" smtClean="0">
                <a:sym typeface="Wingdings" pitchFamily="2" charset="2"/>
              </a:rPr>
              <a:t></a:t>
            </a:r>
            <a:r>
              <a:rPr lang="pt-PT" smtClean="0"/>
              <a:t> Folha de cálculo</a:t>
            </a:r>
          </a:p>
          <a:p>
            <a:pPr lvl="1"/>
            <a:r>
              <a:rPr lang="pt-PT" smtClean="0"/>
              <a:t>Lado direito do rato em cima do separador </a:t>
            </a:r>
            <a:r>
              <a:rPr lang="pt-PT" b="1" smtClean="0">
                <a:sym typeface="Wingdings" pitchFamily="2" charset="2"/>
              </a:rPr>
              <a:t> </a:t>
            </a:r>
            <a:r>
              <a:rPr lang="pt-PT" b="1" smtClean="0"/>
              <a:t>Inserir</a:t>
            </a:r>
            <a:r>
              <a:rPr lang="pt-PT" smtClean="0"/>
              <a:t> ou Eliminar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 cstate="print"/>
          <a:srcRect l="51563" t="62500" r="29102" b="3751"/>
          <a:stretch>
            <a:fillRect/>
          </a:stretch>
        </p:blipFill>
        <p:spPr bwMode="auto">
          <a:xfrm>
            <a:off x="5500688" y="2214563"/>
            <a:ext cx="30781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Movimentação com o rato </a:t>
            </a:r>
            <a:br>
              <a:rPr lang="pt-PT" sz="3600" smtClean="0"/>
            </a:br>
            <a:r>
              <a:rPr lang="pt-PT" sz="3600" smtClean="0"/>
              <a:t>na folha de cálculo</a:t>
            </a:r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 l="16997" t="57910" r="15547" b="4802"/>
          <a:stretch>
            <a:fillRect/>
          </a:stretch>
        </p:blipFill>
        <p:spPr bwMode="auto">
          <a:xfrm>
            <a:off x="652463" y="2071688"/>
            <a:ext cx="78390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Movimentação com o teclado</a:t>
            </a:r>
            <a:br>
              <a:rPr lang="pt-PT" sz="3600" smtClean="0"/>
            </a:br>
            <a:r>
              <a:rPr lang="pt-PT" sz="3600" smtClean="0"/>
              <a:t>na folha de cálculo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 l="20848" t="51413" r="22615" b="3391"/>
          <a:stretch>
            <a:fillRect/>
          </a:stretch>
        </p:blipFill>
        <p:spPr bwMode="auto">
          <a:xfrm>
            <a:off x="677863" y="2071688"/>
            <a:ext cx="77882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Como aceder à folha cálculo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43425" cy="4525963"/>
          </a:xfrm>
        </p:spPr>
        <p:txBody>
          <a:bodyPr/>
          <a:lstStyle/>
          <a:p>
            <a:pPr eaLnBrk="1" hangingPunct="1"/>
            <a:r>
              <a:rPr lang="pt-PT" sz="3100" smtClean="0"/>
              <a:t>Botão </a:t>
            </a:r>
            <a:r>
              <a:rPr lang="pt-PT" sz="3100" b="1" smtClean="0"/>
              <a:t>Iniciar </a:t>
            </a:r>
            <a:r>
              <a:rPr lang="pt-PT" sz="3100" b="1" smtClean="0">
                <a:sym typeface="Wingdings" pitchFamily="2" charset="2"/>
              </a:rPr>
              <a:t> Todos os programas  Microsoft Office Excel</a:t>
            </a:r>
            <a:endParaRPr lang="pt-PT" sz="3100" smtClean="0"/>
          </a:p>
          <a:p>
            <a:pPr eaLnBrk="1" hangingPunct="1">
              <a:buFontTx/>
              <a:buNone/>
            </a:pPr>
            <a:endParaRPr lang="pt-PT" smtClean="0"/>
          </a:p>
          <a:p>
            <a:pPr eaLnBrk="1" hangingPunct="1">
              <a:buFontTx/>
              <a:buNone/>
            </a:pPr>
            <a:r>
              <a:rPr lang="pt-PT" sz="2400" smtClean="0"/>
              <a:t>	</a:t>
            </a: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66760" r="79684"/>
          <a:stretch>
            <a:fillRect/>
          </a:stretch>
        </p:blipFill>
        <p:spPr>
          <a:xfrm>
            <a:off x="5078413" y="2286000"/>
            <a:ext cx="3208337" cy="3281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Movimentação com o teclado</a:t>
            </a:r>
            <a:br>
              <a:rPr lang="pt-PT" sz="3600" smtClean="0"/>
            </a:br>
            <a:r>
              <a:rPr lang="pt-PT" sz="3600" smtClean="0"/>
              <a:t>na folha de cálculo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 l="21181" t="51978" r="23831" b="7353"/>
          <a:stretch>
            <a:fillRect/>
          </a:stretch>
        </p:blipFill>
        <p:spPr bwMode="auto">
          <a:xfrm>
            <a:off x="714375" y="2159000"/>
            <a:ext cx="77152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Fórmulas</a:t>
            </a:r>
          </a:p>
        </p:txBody>
      </p:sp>
      <p:sp>
        <p:nvSpPr>
          <p:cNvPr id="57350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2800" smtClean="0"/>
              <a:t>Equação que calcula valores a partir de dados existentes</a:t>
            </a:r>
          </a:p>
          <a:p>
            <a:r>
              <a:rPr lang="pt-PT" sz="2800" smtClean="0"/>
              <a:t>Biblioteca de funções do Excel abarcam funções:</a:t>
            </a:r>
          </a:p>
          <a:p>
            <a:pPr lvl="1"/>
            <a:r>
              <a:rPr lang="pt-PT" sz="2400" smtClean="0"/>
              <a:t>Matemáticas</a:t>
            </a:r>
          </a:p>
          <a:p>
            <a:pPr lvl="1"/>
            <a:r>
              <a:rPr lang="pt-PT" sz="2400" smtClean="0"/>
              <a:t>Trigonométricas</a:t>
            </a:r>
          </a:p>
          <a:p>
            <a:pPr lvl="1"/>
            <a:r>
              <a:rPr lang="pt-PT" sz="2400" smtClean="0"/>
              <a:t>Estatísticas</a:t>
            </a:r>
          </a:p>
          <a:p>
            <a:pPr lvl="1"/>
            <a:r>
              <a:rPr lang="pt-PT" sz="2400" smtClean="0"/>
              <a:t>De texto</a:t>
            </a:r>
          </a:p>
          <a:p>
            <a:pPr lvl="1"/>
            <a:r>
              <a:rPr lang="pt-PT" sz="2400" smtClean="0"/>
              <a:t>Lógicas</a:t>
            </a:r>
          </a:p>
          <a:p>
            <a:pPr lvl="1"/>
            <a:r>
              <a:rPr lang="pt-PT" sz="2400" smtClean="0"/>
              <a:t>Data e hora</a:t>
            </a:r>
          </a:p>
          <a:p>
            <a:pPr lvl="1"/>
            <a:r>
              <a:rPr lang="pt-PT" sz="2400" smtClean="0"/>
              <a:t>Outras</a:t>
            </a:r>
          </a:p>
        </p:txBody>
      </p: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Fórmulas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mtClean="0"/>
              <a:t>Começam sempre pelo sinal </a:t>
            </a:r>
            <a:r>
              <a:rPr lang="pt-PT" b="1" smtClean="0">
                <a:solidFill>
                  <a:srgbClr val="FFFF00"/>
                </a:solidFill>
              </a:rPr>
              <a:t>=</a:t>
            </a:r>
          </a:p>
          <a:p>
            <a:r>
              <a:rPr lang="pt-PT" smtClean="0"/>
              <a:t>Pode conter:</a:t>
            </a:r>
          </a:p>
          <a:p>
            <a:pPr lvl="1"/>
            <a:r>
              <a:rPr lang="pt-PT" smtClean="0"/>
              <a:t>Dados numéricos, percentuais, texto ou data</a:t>
            </a:r>
          </a:p>
          <a:p>
            <a:pPr lvl="1"/>
            <a:r>
              <a:rPr lang="pt-PT" smtClean="0"/>
              <a:t>Referências a outras células</a:t>
            </a:r>
          </a:p>
          <a:p>
            <a:pPr lvl="1"/>
            <a:r>
              <a:rPr lang="pt-PT" smtClean="0"/>
              <a:t>Operadores aritméticos, lógicos ou de concatenação de texto</a:t>
            </a:r>
          </a:p>
          <a:p>
            <a:pPr lvl="1"/>
            <a:r>
              <a:rPr lang="pt-PT" smtClean="0"/>
              <a:t>Funções incorporadas (SOMA, MÉDIA, MÁXIMO, MÍNIMO…)</a:t>
            </a: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Fórmulas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PT" smtClean="0"/>
              <a:t>Operadores aritméticos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Adição </a:t>
            </a:r>
            <a:r>
              <a:rPr lang="pt-PT" b="1" smtClean="0">
                <a:solidFill>
                  <a:srgbClr val="FFFF00"/>
                </a:solidFill>
              </a:rPr>
              <a:t>+</a:t>
            </a:r>
            <a:r>
              <a:rPr lang="pt-PT" smtClean="0"/>
              <a:t>, Subtracção </a:t>
            </a:r>
            <a:r>
              <a:rPr lang="pt-PT" b="1" smtClean="0">
                <a:solidFill>
                  <a:srgbClr val="FFFF00"/>
                </a:solidFill>
              </a:rPr>
              <a:t>–</a:t>
            </a:r>
            <a:r>
              <a:rPr lang="pt-PT" smtClean="0"/>
              <a:t>, Divisão </a:t>
            </a:r>
            <a:r>
              <a:rPr lang="pt-PT" b="1" smtClean="0">
                <a:solidFill>
                  <a:srgbClr val="FFFF00"/>
                </a:solidFill>
              </a:rPr>
              <a:t>/</a:t>
            </a:r>
            <a:r>
              <a:rPr lang="pt-PT" smtClean="0"/>
              <a:t>, Multiplicação </a:t>
            </a:r>
            <a:r>
              <a:rPr lang="pt-PT" b="1" smtClean="0">
                <a:solidFill>
                  <a:srgbClr val="FFFF00"/>
                </a:solidFill>
              </a:rPr>
              <a:t>*</a:t>
            </a:r>
            <a:r>
              <a:rPr lang="pt-PT" smtClean="0"/>
              <a:t>, Exponenciação </a:t>
            </a:r>
            <a:r>
              <a:rPr lang="pt-PT" b="1" smtClean="0">
                <a:solidFill>
                  <a:srgbClr val="FFFF00"/>
                </a:solidFill>
              </a:rPr>
              <a:t>^</a:t>
            </a:r>
            <a:r>
              <a:rPr lang="pt-PT" smtClean="0"/>
              <a:t>, Parêntesis </a:t>
            </a:r>
            <a:r>
              <a:rPr lang="pt-PT" b="1" smtClean="0">
                <a:solidFill>
                  <a:srgbClr val="FFFF00"/>
                </a:solidFill>
              </a:rPr>
              <a:t>()</a:t>
            </a:r>
          </a:p>
          <a:p>
            <a:pPr>
              <a:lnSpc>
                <a:spcPct val="90000"/>
              </a:lnSpc>
            </a:pPr>
            <a:r>
              <a:rPr lang="pt-PT" smtClean="0"/>
              <a:t>Operadores lógicos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Igual </a:t>
            </a:r>
            <a:r>
              <a:rPr lang="pt-PT" b="1" smtClean="0">
                <a:solidFill>
                  <a:srgbClr val="FFFF00"/>
                </a:solidFill>
              </a:rPr>
              <a:t>=</a:t>
            </a:r>
            <a:r>
              <a:rPr lang="pt-PT" smtClean="0"/>
              <a:t>, Maior que </a:t>
            </a:r>
            <a:r>
              <a:rPr lang="pt-PT" b="1" smtClean="0">
                <a:solidFill>
                  <a:srgbClr val="FFFF00"/>
                </a:solidFill>
              </a:rPr>
              <a:t>&gt;</a:t>
            </a:r>
            <a:r>
              <a:rPr lang="pt-PT" smtClean="0"/>
              <a:t>, Menor que </a:t>
            </a:r>
            <a:r>
              <a:rPr lang="pt-PT" b="1" smtClean="0">
                <a:solidFill>
                  <a:srgbClr val="FFFF00"/>
                </a:solidFill>
              </a:rPr>
              <a:t>&lt;</a:t>
            </a:r>
            <a:r>
              <a:rPr lang="pt-PT" smtClean="0"/>
              <a:t>, Maior ou igual a </a:t>
            </a:r>
            <a:r>
              <a:rPr lang="pt-PT" b="1" smtClean="0">
                <a:solidFill>
                  <a:srgbClr val="FFFF00"/>
                </a:solidFill>
              </a:rPr>
              <a:t>&gt;=</a:t>
            </a:r>
            <a:r>
              <a:rPr lang="pt-PT" smtClean="0"/>
              <a:t>, Menor ou igual a </a:t>
            </a:r>
            <a:r>
              <a:rPr lang="pt-PT" b="1" smtClean="0">
                <a:solidFill>
                  <a:srgbClr val="FFFF00"/>
                </a:solidFill>
              </a:rPr>
              <a:t>&lt;=</a:t>
            </a:r>
            <a:r>
              <a:rPr lang="pt-PT" smtClean="0"/>
              <a:t>, Diferente </a:t>
            </a:r>
            <a:r>
              <a:rPr lang="pt-PT" b="1" smtClean="0">
                <a:solidFill>
                  <a:srgbClr val="FFFF00"/>
                </a:solidFill>
              </a:rPr>
              <a:t>&lt;&gt;</a:t>
            </a:r>
            <a:r>
              <a:rPr lang="pt-PT" smtClean="0"/>
              <a:t> </a:t>
            </a:r>
          </a:p>
          <a:p>
            <a:pPr>
              <a:lnSpc>
                <a:spcPct val="90000"/>
              </a:lnSpc>
            </a:pPr>
            <a:r>
              <a:rPr lang="pt-PT" smtClean="0"/>
              <a:t>Outros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Concatenação de texto </a:t>
            </a:r>
            <a:r>
              <a:rPr lang="pt-PT" b="1" smtClean="0">
                <a:solidFill>
                  <a:srgbClr val="FFFF00"/>
                </a:solidFill>
              </a:rPr>
              <a:t>&amp;</a:t>
            </a:r>
            <a:r>
              <a:rPr lang="pt-PT" smtClean="0"/>
              <a:t>, intervalo de células</a:t>
            </a:r>
            <a:r>
              <a:rPr lang="pt-PT" b="1" smtClean="0">
                <a:solidFill>
                  <a:srgbClr val="FFFF00"/>
                </a:solidFill>
              </a:rPr>
              <a:t> :</a:t>
            </a:r>
            <a:r>
              <a:rPr lang="pt-PT" smtClean="0"/>
              <a:t>, união de células </a:t>
            </a:r>
            <a:r>
              <a:rPr lang="pt-PT" b="1" smtClean="0">
                <a:solidFill>
                  <a:srgbClr val="FFFF00"/>
                </a:solidFill>
              </a:rPr>
              <a:t>;</a:t>
            </a:r>
          </a:p>
          <a:p>
            <a:pPr lvl="1">
              <a:lnSpc>
                <a:spcPct val="90000"/>
              </a:lnSpc>
            </a:pPr>
            <a:endParaRPr lang="pt-PT" smtClean="0"/>
          </a:p>
        </p:txBody>
      </p:sp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Fórmulas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mtClean="0"/>
              <a:t>Precedência de operadores</a:t>
            </a:r>
          </a:p>
          <a:p>
            <a:pPr lvl="2"/>
            <a:r>
              <a:rPr lang="pt-PT" smtClean="0"/>
              <a:t>1: </a:t>
            </a:r>
            <a:r>
              <a:rPr lang="pt-PT" b="1" smtClean="0">
                <a:solidFill>
                  <a:srgbClr val="FFFF00"/>
                </a:solidFill>
              </a:rPr>
              <a:t>:</a:t>
            </a:r>
            <a:r>
              <a:rPr lang="pt-PT" smtClean="0"/>
              <a:t>, </a:t>
            </a:r>
            <a:r>
              <a:rPr lang="pt-PT" b="1" smtClean="0">
                <a:solidFill>
                  <a:srgbClr val="FFFF00"/>
                </a:solidFill>
              </a:rPr>
              <a:t>; “”</a:t>
            </a:r>
          </a:p>
          <a:p>
            <a:pPr lvl="2"/>
            <a:r>
              <a:rPr lang="pt-PT" smtClean="0"/>
              <a:t>2:</a:t>
            </a:r>
            <a:r>
              <a:rPr lang="pt-PT" b="1" smtClean="0"/>
              <a:t> </a:t>
            </a:r>
            <a:r>
              <a:rPr lang="pt-PT" b="1" smtClean="0">
                <a:solidFill>
                  <a:srgbClr val="FFFF00"/>
                </a:solidFill>
              </a:rPr>
              <a:t>- negação</a:t>
            </a:r>
          </a:p>
          <a:p>
            <a:pPr lvl="2"/>
            <a:r>
              <a:rPr lang="pt-PT" smtClean="0"/>
              <a:t>3: </a:t>
            </a:r>
            <a:r>
              <a:rPr lang="pt-PT" b="1" smtClean="0">
                <a:solidFill>
                  <a:srgbClr val="FFFF00"/>
                </a:solidFill>
              </a:rPr>
              <a:t>%</a:t>
            </a:r>
          </a:p>
          <a:p>
            <a:pPr lvl="2"/>
            <a:r>
              <a:rPr lang="pt-PT" smtClean="0"/>
              <a:t>4: </a:t>
            </a:r>
            <a:r>
              <a:rPr lang="pt-PT" b="1" smtClean="0">
                <a:solidFill>
                  <a:srgbClr val="FFFF00"/>
                </a:solidFill>
              </a:rPr>
              <a:t>^</a:t>
            </a:r>
          </a:p>
          <a:p>
            <a:pPr lvl="2"/>
            <a:r>
              <a:rPr lang="pt-PT" smtClean="0"/>
              <a:t>5: </a:t>
            </a:r>
            <a:r>
              <a:rPr lang="pt-PT" b="1" smtClean="0">
                <a:solidFill>
                  <a:srgbClr val="FFFF00"/>
                </a:solidFill>
              </a:rPr>
              <a:t>*</a:t>
            </a:r>
            <a:r>
              <a:rPr lang="pt-PT" smtClean="0"/>
              <a:t>, </a:t>
            </a:r>
            <a:r>
              <a:rPr lang="pt-PT" b="1" smtClean="0">
                <a:solidFill>
                  <a:srgbClr val="FFFF00"/>
                </a:solidFill>
              </a:rPr>
              <a:t>/</a:t>
            </a:r>
          </a:p>
          <a:p>
            <a:pPr lvl="2"/>
            <a:r>
              <a:rPr lang="pt-PT" smtClean="0"/>
              <a:t>6: </a:t>
            </a:r>
            <a:r>
              <a:rPr lang="pt-PT" b="1" smtClean="0">
                <a:solidFill>
                  <a:srgbClr val="FFFF00"/>
                </a:solidFill>
              </a:rPr>
              <a:t>+</a:t>
            </a:r>
            <a:r>
              <a:rPr lang="pt-PT" smtClean="0"/>
              <a:t>, </a:t>
            </a:r>
            <a:r>
              <a:rPr lang="pt-PT" b="1" smtClean="0">
                <a:solidFill>
                  <a:srgbClr val="FFFF00"/>
                </a:solidFill>
              </a:rPr>
              <a:t>-</a:t>
            </a:r>
          </a:p>
          <a:p>
            <a:pPr lvl="2"/>
            <a:r>
              <a:rPr lang="pt-PT" smtClean="0"/>
              <a:t>7: </a:t>
            </a:r>
            <a:r>
              <a:rPr lang="pt-PT" b="1" smtClean="0">
                <a:solidFill>
                  <a:srgbClr val="FFFF00"/>
                </a:solidFill>
              </a:rPr>
              <a:t>&amp;</a:t>
            </a:r>
            <a:r>
              <a:rPr lang="pt-PT" smtClean="0"/>
              <a:t> (concatenação)</a:t>
            </a:r>
          </a:p>
          <a:p>
            <a:pPr lvl="2"/>
            <a:r>
              <a:rPr lang="pt-PT" smtClean="0"/>
              <a:t>8: </a:t>
            </a:r>
            <a:r>
              <a:rPr lang="pt-PT" b="1" smtClean="0">
                <a:solidFill>
                  <a:srgbClr val="FFFF00"/>
                </a:solidFill>
              </a:rPr>
              <a:t>=</a:t>
            </a:r>
            <a:r>
              <a:rPr lang="pt-PT" smtClean="0"/>
              <a:t>,</a:t>
            </a:r>
            <a:r>
              <a:rPr lang="pt-PT" b="1" smtClean="0">
                <a:solidFill>
                  <a:srgbClr val="FFFF00"/>
                </a:solidFill>
              </a:rPr>
              <a:t>&lt;</a:t>
            </a:r>
            <a:r>
              <a:rPr lang="pt-PT" smtClean="0"/>
              <a:t>,</a:t>
            </a:r>
            <a:r>
              <a:rPr lang="pt-PT" b="1" smtClean="0">
                <a:solidFill>
                  <a:srgbClr val="FFFF00"/>
                </a:solidFill>
              </a:rPr>
              <a:t>&gt;</a:t>
            </a:r>
            <a:r>
              <a:rPr lang="pt-PT" smtClean="0"/>
              <a:t>,</a:t>
            </a:r>
            <a:r>
              <a:rPr lang="pt-PT" b="1" smtClean="0">
                <a:solidFill>
                  <a:srgbClr val="FFFF00"/>
                </a:solidFill>
              </a:rPr>
              <a:t>&lt;=</a:t>
            </a:r>
            <a:r>
              <a:rPr lang="pt-PT" smtClean="0"/>
              <a:t>,</a:t>
            </a:r>
            <a:r>
              <a:rPr lang="pt-PT" b="1" smtClean="0">
                <a:solidFill>
                  <a:srgbClr val="FFFF00"/>
                </a:solidFill>
              </a:rPr>
              <a:t>&gt;=</a:t>
            </a:r>
            <a:r>
              <a:rPr lang="pt-PT" smtClean="0"/>
              <a:t>,</a:t>
            </a:r>
            <a:r>
              <a:rPr lang="pt-PT" b="1" smtClean="0">
                <a:solidFill>
                  <a:srgbClr val="FFFF00"/>
                </a:solidFill>
              </a:rPr>
              <a:t>&lt;&gt;</a:t>
            </a:r>
          </a:p>
        </p:txBody>
      </p:sp>
      <p:pic>
        <p:nvPicPr>
          <p:cNvPr id="63493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Fórmulas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pt-PT" sz="2800" smtClean="0"/>
              <a:t>Mensagens de erro</a:t>
            </a:r>
            <a:endParaRPr lang="pt-PT" sz="2800" b="1" smtClean="0"/>
          </a:p>
          <a:p>
            <a:pPr marL="990600" lvl="1" indent="-533400"/>
            <a:r>
              <a:rPr lang="pt-PT" sz="2400" b="1" smtClean="0">
                <a:solidFill>
                  <a:srgbClr val="FFFF00"/>
                </a:solidFill>
              </a:rPr>
              <a:t>#VALOR!</a:t>
            </a:r>
            <a:r>
              <a:rPr lang="pt-PT" sz="2400" smtClean="0"/>
              <a:t> – problemas com o tipo de valor numérico ou de um operando (exemplo: =34/um)</a:t>
            </a:r>
            <a:endParaRPr lang="pt-PT" sz="2400" b="1" smtClean="0"/>
          </a:p>
          <a:p>
            <a:pPr marL="990600" lvl="1" indent="-533400"/>
            <a:r>
              <a:rPr lang="pt-PT" sz="2400" b="1" smtClean="0">
                <a:solidFill>
                  <a:srgbClr val="FFFF00"/>
                </a:solidFill>
              </a:rPr>
              <a:t>#DIV/0!</a:t>
            </a:r>
            <a:r>
              <a:rPr lang="pt-PT" sz="2400" b="1" smtClean="0"/>
              <a:t> </a:t>
            </a:r>
            <a:r>
              <a:rPr lang="pt-PT" sz="2400" smtClean="0"/>
              <a:t>– valor a dividir por zero</a:t>
            </a:r>
            <a:endParaRPr lang="pt-PT" sz="2400" b="1" smtClean="0"/>
          </a:p>
          <a:p>
            <a:pPr marL="990600" lvl="1" indent="-533400"/>
            <a:r>
              <a:rPr lang="pt-PT" sz="2400" b="1" smtClean="0">
                <a:solidFill>
                  <a:srgbClr val="FFFF00"/>
                </a:solidFill>
              </a:rPr>
              <a:t>#NULO!</a:t>
            </a:r>
            <a:r>
              <a:rPr lang="pt-PT" sz="2400" b="1" smtClean="0"/>
              <a:t> </a:t>
            </a:r>
            <a:r>
              <a:rPr lang="pt-PT" sz="2400" smtClean="0"/>
              <a:t>– intersecção nula de dois intervalos de células</a:t>
            </a:r>
            <a:endParaRPr lang="pt-PT" sz="2400" b="1" smtClean="0"/>
          </a:p>
          <a:p>
            <a:pPr marL="990600" lvl="1" indent="-533400"/>
            <a:r>
              <a:rPr lang="pt-PT" sz="2400" b="1" smtClean="0">
                <a:solidFill>
                  <a:srgbClr val="FFFF00"/>
                </a:solidFill>
              </a:rPr>
              <a:t>#REF!</a:t>
            </a:r>
            <a:r>
              <a:rPr lang="pt-PT" sz="2400" b="1" smtClean="0"/>
              <a:t> </a:t>
            </a:r>
            <a:r>
              <a:rPr lang="pt-PT" sz="2400" smtClean="0"/>
              <a:t>– referência de célula errada</a:t>
            </a:r>
            <a:endParaRPr lang="pt-PT" sz="2400" b="1" smtClean="0"/>
          </a:p>
          <a:p>
            <a:pPr marL="990600" lvl="1" indent="-533400"/>
            <a:r>
              <a:rPr lang="pt-PT" sz="2400" b="1" smtClean="0">
                <a:solidFill>
                  <a:srgbClr val="FFFF00"/>
                </a:solidFill>
              </a:rPr>
              <a:t>#Nome?</a:t>
            </a:r>
            <a:r>
              <a:rPr lang="pt-PT" sz="2400" b="1" smtClean="0"/>
              <a:t> </a:t>
            </a:r>
            <a:r>
              <a:rPr lang="pt-PT" sz="2400" smtClean="0"/>
              <a:t>– nome de designação não reconhecida</a:t>
            </a:r>
            <a:endParaRPr lang="pt-PT" sz="2400" b="1" smtClean="0"/>
          </a:p>
          <a:p>
            <a:pPr marL="990600" lvl="1" indent="-533400"/>
            <a:r>
              <a:rPr lang="pt-PT" sz="2400" b="1" smtClean="0">
                <a:solidFill>
                  <a:srgbClr val="FFFF00"/>
                </a:solidFill>
              </a:rPr>
              <a:t>#NUM!</a:t>
            </a:r>
            <a:r>
              <a:rPr lang="pt-PT" sz="2400" b="1" smtClean="0"/>
              <a:t> </a:t>
            </a:r>
            <a:r>
              <a:rPr lang="pt-PT" sz="2400" smtClean="0"/>
              <a:t>– problema com valor numérico na fórmula</a:t>
            </a:r>
            <a:endParaRPr lang="pt-PT" sz="2400" b="1" smtClean="0"/>
          </a:p>
          <a:p>
            <a:pPr marL="990600" lvl="1" indent="-533400"/>
            <a:r>
              <a:rPr lang="pt-PT" sz="2400" b="1" smtClean="0">
                <a:solidFill>
                  <a:srgbClr val="FFFF00"/>
                </a:solidFill>
              </a:rPr>
              <a:t>#N/D</a:t>
            </a:r>
            <a:r>
              <a:rPr lang="pt-PT" sz="2400" b="1" smtClean="0"/>
              <a:t> </a:t>
            </a:r>
            <a:r>
              <a:rPr lang="pt-PT" sz="2400" smtClean="0"/>
              <a:t>ou </a:t>
            </a:r>
            <a:r>
              <a:rPr lang="pt-PT" sz="2400" b="1" smtClean="0">
                <a:solidFill>
                  <a:srgbClr val="FFFF00"/>
                </a:solidFill>
              </a:rPr>
              <a:t>#N/A</a:t>
            </a:r>
            <a:r>
              <a:rPr lang="pt-PT" sz="2400" smtClean="0"/>
              <a:t> – valor não disponível</a:t>
            </a:r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Referências para outras células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mtClean="0"/>
              <a:t>As referências identificam uma célula ou intervalo de células</a:t>
            </a:r>
          </a:p>
          <a:p>
            <a:r>
              <a:rPr lang="pt-PT" smtClean="0"/>
              <a:t>As fórmulas podem conter referências a diversas células </a:t>
            </a:r>
          </a:p>
          <a:p>
            <a:r>
              <a:rPr lang="pt-PT" smtClean="0"/>
              <a:t>As referências podem indicar células da folha de cálculo, de outras folhas de cálculo ou de outro livro</a:t>
            </a:r>
          </a:p>
          <a:p>
            <a:endParaRPr lang="pt-PT" smtClean="0"/>
          </a:p>
        </p:txBody>
      </p:sp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Tipos de referências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97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smtClean="0"/>
              <a:t>As referências podem ser: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Relativas 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Absolutas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Mistas</a:t>
            </a:r>
          </a:p>
          <a:p>
            <a:pPr>
              <a:lnSpc>
                <a:spcPct val="90000"/>
              </a:lnSpc>
            </a:pPr>
            <a:endParaRPr lang="pt-PT" smtClean="0"/>
          </a:p>
        </p:txBody>
      </p:sp>
      <p:pic>
        <p:nvPicPr>
          <p:cNvPr id="62469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3" cstate="print"/>
          <a:srcRect l="11923" t="9460" r="74609" b="85568"/>
          <a:stretch>
            <a:fillRect/>
          </a:stretch>
        </p:blipFill>
        <p:spPr bwMode="auto">
          <a:xfrm>
            <a:off x="2124075" y="3933825"/>
            <a:ext cx="547211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2700338" y="2349500"/>
            <a:ext cx="2016125" cy="18002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2771775" y="2924175"/>
            <a:ext cx="792163" cy="11525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2339975" y="3357563"/>
            <a:ext cx="3311525" cy="792162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3600" smtClean="0"/>
              <a:t>Tipos de referências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PT" b="1" smtClean="0"/>
              <a:t>Internas</a:t>
            </a:r>
            <a:r>
              <a:rPr lang="pt-PT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Referência a células pertencentes a outra folha mas do mesmo livro</a:t>
            </a:r>
            <a:endParaRPr lang="pt-PT" u="sng" smtClean="0"/>
          </a:p>
          <a:p>
            <a:pPr lvl="2">
              <a:lnSpc>
                <a:spcPct val="90000"/>
              </a:lnSpc>
            </a:pPr>
            <a:r>
              <a:rPr lang="pt-PT" smtClean="0"/>
              <a:t>Exemplo: Folha1!A1</a:t>
            </a:r>
            <a:endParaRPr lang="pt-PT" u="sng" smtClean="0"/>
          </a:p>
          <a:p>
            <a:pPr lvl="3">
              <a:lnSpc>
                <a:spcPct val="90000"/>
              </a:lnSpc>
            </a:pPr>
            <a:r>
              <a:rPr lang="pt-PT" i="1" smtClean="0"/>
              <a:t>Nota: quando o nome da folha tem espaços é necessário colocá-lo entre plicas: ‘vendas 2009’!A3</a:t>
            </a:r>
            <a:endParaRPr lang="pt-PT" i="1" u="sng" smtClean="0"/>
          </a:p>
          <a:p>
            <a:pPr>
              <a:lnSpc>
                <a:spcPct val="90000"/>
              </a:lnSpc>
            </a:pPr>
            <a:r>
              <a:rPr lang="pt-PT" b="1" smtClean="0"/>
              <a:t>Externas</a:t>
            </a:r>
            <a:r>
              <a:rPr lang="pt-PT" smtClean="0"/>
              <a:t> 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Referência a células de outro livro.</a:t>
            </a:r>
          </a:p>
          <a:p>
            <a:pPr lvl="1">
              <a:lnSpc>
                <a:spcPct val="90000"/>
              </a:lnSpc>
            </a:pPr>
            <a:r>
              <a:rPr lang="pt-PT" smtClean="0"/>
              <a:t>Necessário indicar o nome do ficheiro do livro e da folha antes da referência à célula/s.</a:t>
            </a:r>
          </a:p>
        </p:txBody>
      </p:sp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Bibliografia e fontes</a:t>
            </a:r>
          </a:p>
        </p:txBody>
      </p:sp>
      <p:sp>
        <p:nvSpPr>
          <p:cNvPr id="3584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Azul, A. (2007). </a:t>
            </a:r>
            <a:r>
              <a:rPr lang="pt-PT" i="1" smtClean="0"/>
              <a:t>Tecnologias da Informação e Comunicação (2º volume)</a:t>
            </a:r>
            <a:r>
              <a:rPr lang="pt-PT" smtClean="0"/>
              <a:t>. Porto: Porto Editora</a:t>
            </a:r>
          </a:p>
          <a:p>
            <a:pPr eaLnBrk="1" hangingPunct="1"/>
            <a:r>
              <a:rPr lang="pt-PT" smtClean="0"/>
              <a:t>Antão, A. (2005). </a:t>
            </a:r>
            <a:r>
              <a:rPr lang="pt-PT" i="1" smtClean="0"/>
              <a:t>TIC PRO – Módulo 1 – Folha de Cálculo</a:t>
            </a:r>
            <a:r>
              <a:rPr lang="pt-PT" smtClean="0"/>
              <a:t>. Perafita: Areal Editores </a:t>
            </a:r>
          </a:p>
          <a:p>
            <a:pPr eaLnBrk="1" hangingPunct="1"/>
            <a:r>
              <a:rPr lang="pt-PT" smtClean="0"/>
              <a:t>Pinto, Mário (2007). </a:t>
            </a:r>
            <a:r>
              <a:rPr lang="pt-PT" i="1" smtClean="0"/>
              <a:t> Microsoft Excel 2007</a:t>
            </a:r>
            <a:r>
              <a:rPr lang="pt-PT" smtClean="0"/>
              <a:t>. Lisboa: Centro Atlântico</a:t>
            </a:r>
          </a:p>
          <a:p>
            <a:pPr eaLnBrk="1" hangingPunct="1">
              <a:buFont typeface="Arial" charset="0"/>
              <a:buNone/>
            </a:pPr>
            <a:endParaRPr lang="pt-P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A janela do programa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544638"/>
            <a:ext cx="771525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hamada com Linha 2 10"/>
          <p:cNvSpPr/>
          <p:nvPr/>
        </p:nvSpPr>
        <p:spPr>
          <a:xfrm>
            <a:off x="6143625" y="1143000"/>
            <a:ext cx="1357313" cy="428625"/>
          </a:xfrm>
          <a:prstGeom prst="borderCallout2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Barra de título</a:t>
            </a:r>
          </a:p>
        </p:txBody>
      </p:sp>
      <p:sp>
        <p:nvSpPr>
          <p:cNvPr id="12" name="Chamada com Linha 2 11"/>
          <p:cNvSpPr/>
          <p:nvPr/>
        </p:nvSpPr>
        <p:spPr>
          <a:xfrm>
            <a:off x="1714500" y="1143000"/>
            <a:ext cx="1357313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6421"/>
              <a:gd name="adj6" fmla="val -19918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Barra de menu</a:t>
            </a:r>
          </a:p>
        </p:txBody>
      </p:sp>
      <p:sp>
        <p:nvSpPr>
          <p:cNvPr id="13" name="Chamada com Linha 2 12"/>
          <p:cNvSpPr/>
          <p:nvPr/>
        </p:nvSpPr>
        <p:spPr>
          <a:xfrm>
            <a:off x="7715250" y="2500313"/>
            <a:ext cx="1357313" cy="6429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9524"/>
              <a:gd name="adj6" fmla="val 25655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Minimizar, Maximizar, Fechar</a:t>
            </a:r>
          </a:p>
        </p:txBody>
      </p:sp>
      <p:sp>
        <p:nvSpPr>
          <p:cNvPr id="14" name="Chamada com Linha 2 13"/>
          <p:cNvSpPr/>
          <p:nvPr/>
        </p:nvSpPr>
        <p:spPr>
          <a:xfrm>
            <a:off x="3643313" y="2786063"/>
            <a:ext cx="1357312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5734"/>
              <a:gd name="adj6" fmla="val -68462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Barra de fórmulas</a:t>
            </a:r>
          </a:p>
        </p:txBody>
      </p:sp>
      <p:sp>
        <p:nvSpPr>
          <p:cNvPr id="15" name="Chamada com Linha 2 14"/>
          <p:cNvSpPr/>
          <p:nvPr/>
        </p:nvSpPr>
        <p:spPr>
          <a:xfrm>
            <a:off x="6572250" y="5072063"/>
            <a:ext cx="1357313" cy="428625"/>
          </a:xfrm>
          <a:prstGeom prst="borderCallout2">
            <a:avLst>
              <a:gd name="adj1" fmla="val 213258"/>
              <a:gd name="adj2" fmla="val -38054"/>
              <a:gd name="adj3" fmla="val 18750"/>
              <a:gd name="adj4" fmla="val -16667"/>
              <a:gd name="adj5" fmla="val -226321"/>
              <a:gd name="adj6" fmla="val 132651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Barras de deslocamento</a:t>
            </a:r>
          </a:p>
        </p:txBody>
      </p:sp>
      <p:sp>
        <p:nvSpPr>
          <p:cNvPr id="16" name="Chamada com Linha 2 15"/>
          <p:cNvSpPr/>
          <p:nvPr/>
        </p:nvSpPr>
        <p:spPr>
          <a:xfrm>
            <a:off x="3000375" y="3571875"/>
            <a:ext cx="1357313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3969"/>
              <a:gd name="adj6" fmla="val -47658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Célula activa</a:t>
            </a:r>
          </a:p>
        </p:txBody>
      </p:sp>
      <p:sp>
        <p:nvSpPr>
          <p:cNvPr id="17" name="Chamada com Linha 2 16"/>
          <p:cNvSpPr/>
          <p:nvPr/>
        </p:nvSpPr>
        <p:spPr>
          <a:xfrm>
            <a:off x="1000125" y="3286125"/>
            <a:ext cx="1357313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9263"/>
              <a:gd name="adj6" fmla="val 11785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Endereço da célula</a:t>
            </a:r>
          </a:p>
        </p:txBody>
      </p:sp>
      <p:sp>
        <p:nvSpPr>
          <p:cNvPr id="18" name="Chamada com Linha 2 17"/>
          <p:cNvSpPr/>
          <p:nvPr/>
        </p:nvSpPr>
        <p:spPr>
          <a:xfrm>
            <a:off x="3786188" y="1357313"/>
            <a:ext cx="1357312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0147"/>
              <a:gd name="adj6" fmla="val -77379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Barra de formatação</a:t>
            </a:r>
          </a:p>
        </p:txBody>
      </p:sp>
      <p:sp>
        <p:nvSpPr>
          <p:cNvPr id="19" name="Chamada com Linha 2 18"/>
          <p:cNvSpPr/>
          <p:nvPr/>
        </p:nvSpPr>
        <p:spPr>
          <a:xfrm>
            <a:off x="5286375" y="3929063"/>
            <a:ext cx="1357313" cy="428625"/>
          </a:xfrm>
          <a:prstGeom prst="borderCallout2">
            <a:avLst/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Folha de cálculo</a:t>
            </a:r>
          </a:p>
        </p:txBody>
      </p:sp>
      <p:sp>
        <p:nvSpPr>
          <p:cNvPr id="20" name="Chamada com Linha 2 19"/>
          <p:cNvSpPr/>
          <p:nvPr/>
        </p:nvSpPr>
        <p:spPr>
          <a:xfrm>
            <a:off x="3857625" y="5357813"/>
            <a:ext cx="1357313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8382"/>
              <a:gd name="adj6" fmla="val -72425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Barra de estado</a:t>
            </a:r>
          </a:p>
        </p:txBody>
      </p:sp>
      <p:sp>
        <p:nvSpPr>
          <p:cNvPr id="21" name="Chamada com Linha 2 20"/>
          <p:cNvSpPr/>
          <p:nvPr/>
        </p:nvSpPr>
        <p:spPr>
          <a:xfrm>
            <a:off x="6072188" y="2857500"/>
            <a:ext cx="1357312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911"/>
              <a:gd name="adj6" fmla="val -49639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Cabeçalho das colunas</a:t>
            </a:r>
          </a:p>
        </p:txBody>
      </p:sp>
      <p:sp>
        <p:nvSpPr>
          <p:cNvPr id="22" name="Chamada com Linha 2 21"/>
          <p:cNvSpPr/>
          <p:nvPr/>
        </p:nvSpPr>
        <p:spPr>
          <a:xfrm>
            <a:off x="1714500" y="4286250"/>
            <a:ext cx="1357313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0539"/>
              <a:gd name="adj6" fmla="val -68463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Cabeçalho das linhas</a:t>
            </a:r>
          </a:p>
        </p:txBody>
      </p:sp>
      <p:sp>
        <p:nvSpPr>
          <p:cNvPr id="23" name="Chamada com Linha 2 22"/>
          <p:cNvSpPr/>
          <p:nvPr/>
        </p:nvSpPr>
        <p:spPr>
          <a:xfrm>
            <a:off x="1714500" y="5286375"/>
            <a:ext cx="1357313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2696"/>
              <a:gd name="adj6" fmla="val -33788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Separador </a:t>
            </a:r>
          </a:p>
        </p:txBody>
      </p:sp>
      <p:sp>
        <p:nvSpPr>
          <p:cNvPr id="24" name="Chamada com Linha 2 23"/>
          <p:cNvSpPr/>
          <p:nvPr/>
        </p:nvSpPr>
        <p:spPr>
          <a:xfrm>
            <a:off x="7429500" y="5572125"/>
            <a:ext cx="1357313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186"/>
              <a:gd name="adj6" fmla="val -21899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Vistas do documento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mtClean="0"/>
              <a:t>A folha de cálculo </a:t>
            </a:r>
          </a:p>
        </p:txBody>
      </p:sp>
      <p:sp>
        <p:nvSpPr>
          <p:cNvPr id="7171" name="Marcador de Posição de Conteúdo 2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t-PT" b="1" smtClean="0"/>
              <a:t>Livro</a:t>
            </a:r>
          </a:p>
          <a:p>
            <a:pPr lvl="1" eaLnBrk="1" hangingPunct="1"/>
            <a:r>
              <a:rPr lang="pt-PT" smtClean="0"/>
              <a:t>Conjunto de folhas de cálculo</a:t>
            </a:r>
          </a:p>
          <a:p>
            <a:pPr lvl="2" eaLnBrk="1" hangingPunct="1"/>
            <a:r>
              <a:rPr lang="pt-PT" smtClean="0"/>
              <a:t>Por defeito, o Excel quando é aberto apresenta 3 folhas de cálculo 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75252" r="71815"/>
          <a:stretch>
            <a:fillRect/>
          </a:stretch>
        </p:blipFill>
        <p:spPr>
          <a:xfrm>
            <a:off x="4224338" y="2714625"/>
            <a:ext cx="4425950" cy="242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mtClean="0"/>
              <a:t>A folha de cálculo </a:t>
            </a:r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88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Está estruturada em </a:t>
            </a:r>
            <a:r>
              <a:rPr lang="pt-PT" b="1" dirty="0" smtClean="0"/>
              <a:t>linhas</a:t>
            </a:r>
            <a:r>
              <a:rPr lang="pt-PT" dirty="0" smtClean="0"/>
              <a:t> e </a:t>
            </a:r>
            <a:r>
              <a:rPr lang="pt-PT" b="1" dirty="0" smtClean="0"/>
              <a:t>colunas</a:t>
            </a:r>
            <a:r>
              <a:rPr lang="pt-PT" dirty="0" smtClean="0"/>
              <a:t> cujas intercepções constituem as </a:t>
            </a:r>
            <a:r>
              <a:rPr lang="pt-PT" b="1" dirty="0" smtClean="0"/>
              <a:t>células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dirty="0" smtClean="0"/>
              <a:t>É nas células que se pode introduzir </a:t>
            </a:r>
            <a:r>
              <a:rPr lang="pt-PT" b="1" dirty="0" smtClean="0"/>
              <a:t>dados</a:t>
            </a:r>
            <a:r>
              <a:rPr lang="pt-PT" dirty="0" smtClean="0"/>
              <a:t> (números, texto, fórmulas…)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A grelha da folha de cálculo contém </a:t>
            </a:r>
            <a:r>
              <a:rPr lang="pt-PT" b="1" dirty="0" smtClean="0"/>
              <a:t>16.384 colunas </a:t>
            </a:r>
            <a:r>
              <a:rPr lang="pt-PT" dirty="0" smtClean="0"/>
              <a:t>e </a:t>
            </a:r>
            <a:r>
              <a:rPr lang="pt-PT" b="1" dirty="0" smtClean="0"/>
              <a:t>1.048.576 linhas </a:t>
            </a:r>
            <a:r>
              <a:rPr lang="pt-PT" dirty="0" smtClean="0"/>
              <a:t>(Excel 2007)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0297" r="71815" b="63689"/>
          <a:stretch>
            <a:fillRect/>
          </a:stretch>
        </p:blipFill>
        <p:spPr>
          <a:xfrm>
            <a:off x="5286375" y="2714625"/>
            <a:ext cx="3425825" cy="121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mtClean="0"/>
              <a:t>A folha de cálculo </a:t>
            </a:r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A barra da esquerda constituída por números identifica as linhas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A barra por cima da folha de cálculo, constituída por letras, identifica as colunas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A célula envolvida por um rectângulo negro é a </a:t>
            </a:r>
            <a:r>
              <a:rPr lang="pt-PT" b="1" dirty="0" smtClean="0"/>
              <a:t>célula activa</a:t>
            </a:r>
            <a:r>
              <a:rPr lang="pt-PT" dirty="0" smtClean="0"/>
              <a:t> – na figura, a célula </a:t>
            </a:r>
            <a:r>
              <a:rPr lang="pt-PT" b="1" dirty="0" smtClean="0"/>
              <a:t>B3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PT" dirty="0" smtClean="0"/>
              <a:t>Coluna </a:t>
            </a:r>
            <a:r>
              <a:rPr lang="pt-PT" b="1" dirty="0" smtClean="0"/>
              <a:t>B</a:t>
            </a:r>
            <a:r>
              <a:rPr lang="pt-PT" dirty="0" smtClean="0"/>
              <a:t>, linha </a:t>
            </a:r>
            <a:r>
              <a:rPr lang="pt-PT" b="1" dirty="0" smtClean="0"/>
              <a:t>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 r="81250" b="56876"/>
          <a:stretch>
            <a:fillRect/>
          </a:stretch>
        </p:blipFill>
        <p:spPr bwMode="auto">
          <a:xfrm>
            <a:off x="5715000" y="1857375"/>
            <a:ext cx="271462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mtClean="0"/>
              <a:t>Seleccionar células</a:t>
            </a:r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14925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Para seleccionar uma célula basta clicar na célula respectiva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Para seleccionar um grupo de células selecciona-se a célula de partida e com a tecla </a:t>
            </a:r>
            <a:r>
              <a:rPr lang="pt-PT" b="1" dirty="0" smtClean="0"/>
              <a:t>SHIFT </a:t>
            </a:r>
            <a:r>
              <a:rPr lang="pt-PT" dirty="0" smtClean="0"/>
              <a:t>pressionada clica-se na última célula do intervalo que se pretende seleccionar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Para seleccionar células não contíguas clica-se com o rato nas células a seleccionar mantendo pressionada a tecla </a:t>
            </a:r>
            <a:r>
              <a:rPr lang="pt-PT" b="1" dirty="0" smtClean="0"/>
              <a:t>CTRL</a:t>
            </a: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 t="20526" r="81250" b="63684"/>
          <a:stretch>
            <a:fillRect/>
          </a:stretch>
        </p:blipFill>
        <p:spPr bwMode="auto">
          <a:xfrm>
            <a:off x="5929313" y="1571625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 cstate="print"/>
          <a:srcRect t="20625" r="70117" b="51250"/>
          <a:stretch>
            <a:fillRect/>
          </a:stretch>
        </p:blipFill>
        <p:spPr bwMode="auto">
          <a:xfrm>
            <a:off x="5929313" y="3143250"/>
            <a:ext cx="27146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 cstate="print"/>
          <a:srcRect l="10547" t="26250" r="65820" b="54062"/>
          <a:stretch>
            <a:fillRect/>
          </a:stretch>
        </p:blipFill>
        <p:spPr bwMode="auto">
          <a:xfrm>
            <a:off x="5929313" y="4884738"/>
            <a:ext cx="27146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PT" sz="4000" smtClean="0"/>
              <a:t>Seleccionar linhas e colunas</a:t>
            </a:r>
          </a:p>
        </p:txBody>
      </p:sp>
      <p:sp>
        <p:nvSpPr>
          <p:cNvPr id="11267" name="Marcador de Posição de Conteúdo 2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86488" cy="1685925"/>
          </a:xfrm>
        </p:spPr>
        <p:txBody>
          <a:bodyPr/>
          <a:lstStyle/>
          <a:p>
            <a:pPr eaLnBrk="1" hangingPunct="1"/>
            <a:r>
              <a:rPr lang="pt-PT" smtClean="0"/>
              <a:t>Para seleccionar uma linha ou uma coluna clica-se em cima do cabeçalho das linhas ou das colunas</a:t>
            </a:r>
          </a:p>
          <a:p>
            <a:pPr eaLnBrk="1" hangingPunct="1"/>
            <a:endParaRPr lang="pt-PT" smtClean="0"/>
          </a:p>
          <a:p>
            <a:pPr eaLnBrk="1" hangingPunct="1"/>
            <a:endParaRPr lang="pt-PT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 l="879" t="62659" r="87109" b="32941"/>
          <a:stretch>
            <a:fillRect/>
          </a:stretch>
        </p:blipFill>
        <p:spPr bwMode="auto">
          <a:xfrm>
            <a:off x="6778625" y="611188"/>
            <a:ext cx="1905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 cstate="print"/>
          <a:srcRect t="20313" r="66016" b="44061"/>
          <a:stretch>
            <a:fillRect/>
          </a:stretch>
        </p:blipFill>
        <p:spPr bwMode="auto">
          <a:xfrm>
            <a:off x="2071688" y="3143250"/>
            <a:ext cx="435768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hamada com Linha 2 8"/>
          <p:cNvSpPr/>
          <p:nvPr/>
        </p:nvSpPr>
        <p:spPr>
          <a:xfrm>
            <a:off x="2928938" y="6000750"/>
            <a:ext cx="1357312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9655"/>
              <a:gd name="adj6" fmla="val -47658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Linha seleccionada</a:t>
            </a:r>
          </a:p>
        </p:txBody>
      </p:sp>
      <p:sp>
        <p:nvSpPr>
          <p:cNvPr id="10" name="Chamada com Linha 2 9"/>
          <p:cNvSpPr/>
          <p:nvPr/>
        </p:nvSpPr>
        <p:spPr>
          <a:xfrm>
            <a:off x="5786438" y="3500438"/>
            <a:ext cx="1357312" cy="4286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3773"/>
              <a:gd name="adj6" fmla="val -78370"/>
            </a:avLst>
          </a:prstGeo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dirty="0">
                <a:solidFill>
                  <a:srgbClr val="FFFF00"/>
                </a:solidFill>
              </a:rPr>
              <a:t>Coluna seleccionada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2461</TotalTime>
  <Words>1219</Words>
  <Application>Microsoft Office PowerPoint</Application>
  <PresentationFormat>Apresentação no Ecrã (4:3)</PresentationFormat>
  <Paragraphs>181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0" baseType="lpstr">
      <vt:lpstr>Tema do Office</vt:lpstr>
      <vt:lpstr>Folha de cálculo - EXCEL</vt:lpstr>
      <vt:lpstr>O que é a folha de cálculo </vt:lpstr>
      <vt:lpstr>Como aceder à folha cálculo</vt:lpstr>
      <vt:lpstr>A janela do programa</vt:lpstr>
      <vt:lpstr>A folha de cálculo </vt:lpstr>
      <vt:lpstr>A folha de cálculo </vt:lpstr>
      <vt:lpstr>A folha de cálculo </vt:lpstr>
      <vt:lpstr>Seleccionar células</vt:lpstr>
      <vt:lpstr>Seleccionar linhas e colunas</vt:lpstr>
      <vt:lpstr>Introdução de dados</vt:lpstr>
      <vt:lpstr>Introdução de dados</vt:lpstr>
      <vt:lpstr>Introdução de dados</vt:lpstr>
      <vt:lpstr>O Friso do Excel</vt:lpstr>
      <vt:lpstr>O Friso do Excel</vt:lpstr>
      <vt:lpstr>O Friso do Excel</vt:lpstr>
      <vt:lpstr>O Friso do Excel</vt:lpstr>
      <vt:lpstr>O Friso do Excel</vt:lpstr>
      <vt:lpstr>O Friso do Excel</vt:lpstr>
      <vt:lpstr>O Friso do Excel</vt:lpstr>
      <vt:lpstr>Abertura de ficheiros</vt:lpstr>
      <vt:lpstr>Abertura de ficheiros</vt:lpstr>
      <vt:lpstr>Abertura de ficheiros</vt:lpstr>
      <vt:lpstr>Abertura de ficheiros</vt:lpstr>
      <vt:lpstr>Gravação de ficheiros</vt:lpstr>
      <vt:lpstr>Utilização simultânea de ficheiros</vt:lpstr>
      <vt:lpstr>Alteração do nome e da posição  de uma folha de cálculo</vt:lpstr>
      <vt:lpstr>Inserir e eliminar folhas</vt:lpstr>
      <vt:lpstr>Movimentação com o rato  na folha de cálculo</vt:lpstr>
      <vt:lpstr>Movimentação com o teclado na folha de cálculo</vt:lpstr>
      <vt:lpstr>Movimentação com o teclado na folha de cálculo</vt:lpstr>
      <vt:lpstr>Fórmulas</vt:lpstr>
      <vt:lpstr>Fórmulas</vt:lpstr>
      <vt:lpstr>Fórmulas</vt:lpstr>
      <vt:lpstr>Fórmulas</vt:lpstr>
      <vt:lpstr>Fórmulas</vt:lpstr>
      <vt:lpstr>Referências para outras células</vt:lpstr>
      <vt:lpstr>Tipos de referências</vt:lpstr>
      <vt:lpstr>Tipos de referências</vt:lpstr>
      <vt:lpstr>Bibliografia e fontes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Artur</dc:creator>
  <cp:lastModifiedBy>Vodafone</cp:lastModifiedBy>
  <cp:revision>201</cp:revision>
  <dcterms:created xsi:type="dcterms:W3CDTF">2010-04-08T09:47:04Z</dcterms:created>
  <dcterms:modified xsi:type="dcterms:W3CDTF">2011-01-24T11:18:01Z</dcterms:modified>
</cp:coreProperties>
</file>