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70" r:id="rId5"/>
    <p:sldId id="265" r:id="rId6"/>
    <p:sldId id="263" r:id="rId7"/>
    <p:sldId id="269" r:id="rId8"/>
    <p:sldId id="260" r:id="rId9"/>
    <p:sldId id="261" r:id="rId10"/>
    <p:sldId id="266" r:id="rId11"/>
    <p:sldId id="264" r:id="rId12"/>
    <p:sldId id="268" r:id="rId13"/>
    <p:sldId id="267" r:id="rId14"/>
    <p:sldId id="259" r:id="rId15"/>
    <p:sldId id="262" r:id="rId16"/>
    <p:sldId id="271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995D-BA11-4D31-BD40-2D65E80686F1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BF82-7576-4726-9EBD-EE926EAFAA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28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BF82-7576-4726-9EBD-EE926EAFAA92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41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69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1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90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79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98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4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4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73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42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9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37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1397-F69B-4A4E-869A-341405D89E09}" type="datetimeFigureOut">
              <a:rPr lang="pt-PT" smtClean="0"/>
              <a:t>24-01-2019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3130-DED9-4BA8-9FF4-EC080BB695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3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73148"/>
            <a:ext cx="4906155" cy="40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59" y="168028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Dia Internacional em Memória das Vítimas do Holocausto</a:t>
            </a:r>
            <a:endParaRPr lang="pt-PT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59" y="5862714"/>
            <a:ext cx="4258082" cy="792088"/>
          </a:xfrm>
        </p:spPr>
        <p:txBody>
          <a:bodyPr>
            <a:normAutofit fontScale="92500" lnSpcReduction="10000"/>
          </a:bodyPr>
          <a:lstStyle/>
          <a:p>
            <a:r>
              <a:rPr lang="pt-PT" sz="5400" dirty="0" smtClean="0">
                <a:solidFill>
                  <a:schemeClr val="tx1"/>
                </a:solidFill>
                <a:latin typeface="Castellar" panose="020A0402060406010301" pitchFamily="18" charset="0"/>
              </a:rPr>
              <a:t>27 </a:t>
            </a:r>
            <a:r>
              <a:rPr lang="pt-PT" sz="5400" dirty="0" err="1" smtClean="0">
                <a:solidFill>
                  <a:schemeClr val="tx1"/>
                </a:solidFill>
                <a:latin typeface="Castellar" panose="020A0402060406010301" pitchFamily="18" charset="0"/>
              </a:rPr>
              <a:t>janeiro</a:t>
            </a:r>
            <a:endParaRPr lang="pt-PT" sz="5400" dirty="0">
              <a:solidFill>
                <a:schemeClr val="tx1"/>
              </a:solidFill>
              <a:latin typeface="Castellar" panose="020A0402060406010301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37" y="1673149"/>
            <a:ext cx="3002256" cy="23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Resultado de imagem para campo de concentração na aleman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33" y="4077072"/>
            <a:ext cx="3134523" cy="2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úsica Tema do filme Lista de Schindl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4368" y="908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23528" y="53732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</a:t>
            </a:r>
            <a:r>
              <a:rPr lang="pt-PT" sz="2400" dirty="0" smtClean="0"/>
              <a:t>pós horas e dias de sofrimento atroz, estas experiências humanas eram quase </a:t>
            </a:r>
            <a:r>
              <a:rPr lang="pt-PT" sz="2400" dirty="0"/>
              <a:t>sempre fatais, e quando a vítima sobrevivia, era executada para uma análise </a:t>
            </a:r>
            <a:r>
              <a:rPr lang="pt-PT" sz="2400" dirty="0" smtClean="0"/>
              <a:t>do </a:t>
            </a:r>
            <a:r>
              <a:rPr lang="pt-PT" sz="2400" dirty="0"/>
              <a:t>seu cadáver. </a:t>
            </a:r>
            <a:r>
              <a:rPr lang="pt-PT" sz="2400" dirty="0" smtClean="0"/>
              <a:t> </a:t>
            </a:r>
            <a:endParaRPr lang="pt-PT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4635" y="188640"/>
            <a:ext cx="8424936" cy="12890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Factos</a:t>
            </a:r>
            <a:endParaRPr lang="pt-PT" sz="2700" dirty="0"/>
          </a:p>
        </p:txBody>
      </p:sp>
      <p:pic>
        <p:nvPicPr>
          <p:cNvPr id="5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38" y="620688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323528" y="1772816"/>
            <a:ext cx="6431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As vítimas eram colocadas em câmaras de baixa pressão, </a:t>
            </a:r>
            <a:r>
              <a:rPr lang="pt-PT" sz="2400" dirty="0" smtClean="0"/>
              <a:t> </a:t>
            </a:r>
            <a:r>
              <a:rPr lang="pt-PT" sz="2400" dirty="0"/>
              <a:t>exposição à </a:t>
            </a:r>
            <a:r>
              <a:rPr lang="pt-PT" sz="2400" dirty="0" smtClean="0"/>
              <a:t>radiação, testadas </a:t>
            </a:r>
            <a:r>
              <a:rPr lang="pt-PT" sz="2400" dirty="0"/>
              <a:t>com drogas e venenos, esterilizadas, consumo exclusivo de água do </a:t>
            </a:r>
            <a:r>
              <a:rPr lang="pt-PT" sz="2400" dirty="0" smtClean="0"/>
              <a:t>mar, congeladas </a:t>
            </a:r>
            <a:r>
              <a:rPr lang="pt-PT" sz="2400" dirty="0"/>
              <a:t>até à </a:t>
            </a:r>
            <a:r>
              <a:rPr lang="pt-PT" sz="2400" dirty="0" smtClean="0"/>
              <a:t>morte, etc..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23528" y="3779943"/>
            <a:ext cx="8489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Milhares de crianças sofreram cirurgias sem anestesia, transfusões de sangue e transplantes de órgãos e membros, regimes de isolamento, </a:t>
            </a:r>
            <a:r>
              <a:rPr lang="pt-PT" sz="2400" dirty="0" err="1"/>
              <a:t>injeções</a:t>
            </a:r>
            <a:r>
              <a:rPr lang="pt-PT" sz="2400" dirty="0"/>
              <a:t> com vírus e </a:t>
            </a:r>
            <a:r>
              <a:rPr lang="pt-PT" sz="2400" dirty="0" err="1"/>
              <a:t>infeções</a:t>
            </a:r>
            <a:r>
              <a:rPr lang="pt-PT" sz="2400" dirty="0"/>
              <a:t>, operações de mudança de sexo, etc..</a:t>
            </a:r>
          </a:p>
        </p:txBody>
      </p:sp>
    </p:spTree>
    <p:extLst>
      <p:ext uri="{BB962C8B-B14F-4D97-AF65-F5344CB8AC3E}">
        <p14:creationId xmlns:p14="http://schemas.microsoft.com/office/powerpoint/2010/main" val="29227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2592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800" dirty="0" smtClean="0"/>
              <a:t>Os nazis </a:t>
            </a:r>
            <a:r>
              <a:rPr lang="pt-PT" sz="2800" dirty="0"/>
              <a:t>foram capazes de realizar os seus </a:t>
            </a:r>
            <a:r>
              <a:rPr lang="pt-PT" sz="2800" dirty="0" err="1"/>
              <a:t>objetivos</a:t>
            </a:r>
            <a:r>
              <a:rPr lang="pt-PT" sz="2800" dirty="0"/>
              <a:t> </a:t>
            </a:r>
            <a:r>
              <a:rPr lang="pt-PT" sz="2800" dirty="0" smtClean="0"/>
              <a:t>rapidamente, </a:t>
            </a:r>
            <a:r>
              <a:rPr lang="pt-PT" sz="2800" dirty="0"/>
              <a:t>através da criação de </a:t>
            </a:r>
            <a:r>
              <a:rPr lang="pt-PT" sz="2800" dirty="0" smtClean="0"/>
              <a:t>vários </a:t>
            </a:r>
            <a:r>
              <a:rPr lang="pt-PT" sz="2800" b="1" dirty="0" smtClean="0"/>
              <a:t>campos de trabalho, campos de concentração</a:t>
            </a:r>
            <a:r>
              <a:rPr lang="pt-PT" sz="2800" dirty="0"/>
              <a:t> </a:t>
            </a:r>
            <a:r>
              <a:rPr lang="pt-PT" sz="2800" dirty="0" smtClean="0"/>
              <a:t>e </a:t>
            </a:r>
            <a:r>
              <a:rPr lang="pt-PT" sz="2800" b="1" dirty="0" smtClean="0"/>
              <a:t>campos de extermínio - </a:t>
            </a:r>
            <a:r>
              <a:rPr lang="pt-PT" sz="2800" dirty="0"/>
              <a:t>prisões eficazes onde </a:t>
            </a:r>
            <a:r>
              <a:rPr lang="pt-PT" sz="2800" dirty="0" smtClean="0"/>
              <a:t>os perseguidos </a:t>
            </a:r>
            <a:r>
              <a:rPr lang="pt-PT" sz="2800" dirty="0"/>
              <a:t>poderiam </a:t>
            </a:r>
            <a:r>
              <a:rPr lang="pt-PT" sz="2800" dirty="0" smtClean="0"/>
              <a:t>ficar juntos, </a:t>
            </a:r>
            <a:r>
              <a:rPr lang="pt-PT" sz="2800" dirty="0"/>
              <a:t>classificados e assassinados em grande </a:t>
            </a:r>
            <a:r>
              <a:rPr lang="pt-PT" sz="2800" dirty="0" smtClean="0"/>
              <a:t>número.</a:t>
            </a:r>
            <a:endParaRPr lang="pt-PT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74637"/>
            <a:ext cx="8424936" cy="12890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Factos</a:t>
            </a:r>
            <a:endParaRPr lang="pt-PT" sz="2700" dirty="0"/>
          </a:p>
        </p:txBody>
      </p:sp>
      <p:pic>
        <p:nvPicPr>
          <p:cNvPr id="8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177281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Cerca de 20 mil campos de vários tamanhos e finalidades pontilharam a paisagem europeia até ao final da guerra. 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/>
          </a:p>
        </p:txBody>
      </p:sp>
      <p:pic>
        <p:nvPicPr>
          <p:cNvPr id="8194" name="Picture 2" descr="Resultado de imagem para mapa com campos de concentraçao, trabalho e extermi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6" y="1772816"/>
            <a:ext cx="43298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788024" y="425817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dirty="0">
                <a:solidFill>
                  <a:prstClr val="black"/>
                </a:solidFill>
              </a:rPr>
              <a:t>Nesse local, estima-se terem sido exterminados pelo menos 1 milhão de judeus. Outros campos de extermínio notórios incluíram </a:t>
            </a:r>
            <a:r>
              <a:rPr lang="pt-PT" b="1" dirty="0" err="1">
                <a:solidFill>
                  <a:prstClr val="black"/>
                </a:solidFill>
              </a:rPr>
              <a:t>Chelmno</a:t>
            </a:r>
            <a:r>
              <a:rPr lang="pt-PT" b="1" dirty="0">
                <a:solidFill>
                  <a:prstClr val="black"/>
                </a:solidFill>
              </a:rPr>
              <a:t>, </a:t>
            </a:r>
            <a:r>
              <a:rPr lang="pt-PT" b="1" dirty="0" err="1">
                <a:solidFill>
                  <a:prstClr val="black"/>
                </a:solidFill>
              </a:rPr>
              <a:t>Sobibor</a:t>
            </a:r>
            <a:r>
              <a:rPr lang="pt-PT" b="1" dirty="0">
                <a:solidFill>
                  <a:prstClr val="black"/>
                </a:solidFill>
              </a:rPr>
              <a:t> e </a:t>
            </a:r>
            <a:r>
              <a:rPr lang="pt-PT" b="1" dirty="0" err="1">
                <a:solidFill>
                  <a:prstClr val="black"/>
                </a:solidFill>
              </a:rPr>
              <a:t>Treblinka</a:t>
            </a:r>
            <a:r>
              <a:rPr lang="pt-PT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5" y="90066"/>
            <a:ext cx="8509238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788024" y="306896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Os mais letais ficavam na Polónia e na Alemanha, nomeadamente Auschwitz- </a:t>
            </a:r>
            <a:r>
              <a:rPr lang="pt-PT" dirty="0" err="1"/>
              <a:t>Birkenau</a:t>
            </a:r>
            <a:r>
              <a:rPr lang="pt-PT" dirty="0"/>
              <a:t>, um complexo na Polónia.</a:t>
            </a:r>
          </a:p>
        </p:txBody>
      </p:sp>
    </p:spTree>
    <p:extLst>
      <p:ext uri="{BB962C8B-B14F-4D97-AF65-F5344CB8AC3E}">
        <p14:creationId xmlns:p14="http://schemas.microsoft.com/office/powerpoint/2010/main" val="24624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campo de concentração na alema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274637"/>
            <a:ext cx="8424936" cy="12890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Factos</a:t>
            </a:r>
            <a:endParaRPr lang="pt-PT" sz="2700" dirty="0"/>
          </a:p>
        </p:txBody>
      </p:sp>
      <p:pic>
        <p:nvPicPr>
          <p:cNvPr id="6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Contra o esquecimento…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4906888" cy="41048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sz="3400" dirty="0" smtClean="0"/>
              <a:t>"Amanhã fico triste, </a:t>
            </a:r>
          </a:p>
          <a:p>
            <a:pPr marL="0" indent="0">
              <a:buNone/>
            </a:pPr>
            <a:r>
              <a:rPr lang="pt-PT" sz="3400" dirty="0" smtClean="0"/>
              <a:t>Amanhã. </a:t>
            </a:r>
          </a:p>
          <a:p>
            <a:pPr marL="0" indent="0">
              <a:buNone/>
            </a:pPr>
            <a:r>
              <a:rPr lang="pt-PT" sz="3400" dirty="0" smtClean="0"/>
              <a:t>Hoje não. </a:t>
            </a:r>
          </a:p>
          <a:p>
            <a:pPr marL="0" indent="0">
              <a:buNone/>
            </a:pPr>
            <a:r>
              <a:rPr lang="pt-PT" sz="3400" dirty="0" smtClean="0"/>
              <a:t>Hoje fico alegre. </a:t>
            </a:r>
          </a:p>
          <a:p>
            <a:pPr marL="0" indent="0">
              <a:buNone/>
            </a:pPr>
            <a:r>
              <a:rPr lang="pt-PT" sz="3400" dirty="0" smtClean="0"/>
              <a:t>E todos os dias, por mais amargos que sejam, </a:t>
            </a:r>
          </a:p>
          <a:p>
            <a:pPr marL="0" indent="0">
              <a:buNone/>
            </a:pPr>
            <a:r>
              <a:rPr lang="pt-PT" sz="3400" dirty="0" smtClean="0"/>
              <a:t>Eu digo: </a:t>
            </a:r>
          </a:p>
          <a:p>
            <a:pPr marL="0" indent="0">
              <a:buNone/>
            </a:pPr>
            <a:r>
              <a:rPr lang="pt-PT" sz="3400" dirty="0" smtClean="0"/>
              <a:t>Amanhã fico triste, </a:t>
            </a:r>
          </a:p>
          <a:p>
            <a:pPr marL="0" indent="0">
              <a:buNone/>
            </a:pPr>
            <a:r>
              <a:rPr lang="pt-PT" sz="3400" dirty="0" smtClean="0"/>
              <a:t>Hoje não. </a:t>
            </a:r>
          </a:p>
          <a:p>
            <a:pPr marL="0" indent="0">
              <a:buNone/>
            </a:pPr>
            <a:r>
              <a:rPr lang="pt-PT" sz="3400" dirty="0" smtClean="0"/>
              <a:t>Para Hoje e todos os outros dias!!"</a:t>
            </a:r>
          </a:p>
          <a:p>
            <a:pPr marL="0" indent="0">
              <a:buNone/>
            </a:pPr>
            <a:endParaRPr lang="pt-PT" sz="3400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3"/>
          <a:stretch/>
        </p:blipFill>
        <p:spPr bwMode="auto">
          <a:xfrm>
            <a:off x="6012160" y="1628800"/>
            <a:ext cx="1668699" cy="40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39552" y="55892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Encontrado na parede de 1 dormitório de crianças do campo de extermínio nazi de Auschwitz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7623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PT" sz="6000" dirty="0" smtClean="0">
                <a:solidFill>
                  <a:srgbClr val="FF0000"/>
                </a:solidFill>
              </a:rPr>
              <a:t>ATUALIDADE</a:t>
            </a:r>
            <a:endParaRPr lang="pt-PT" sz="6000" dirty="0">
              <a:solidFill>
                <a:srgbClr val="FF000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31540" y="1628800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sz="2400" dirty="0"/>
              <a:t>Neonazismo: A Influência do Nazismo na </a:t>
            </a:r>
            <a:r>
              <a:rPr lang="pt-PT" sz="2400" dirty="0" err="1"/>
              <a:t>Atualidade</a:t>
            </a:r>
            <a:endParaRPr lang="pt-PT" sz="2400" dirty="0"/>
          </a:p>
        </p:txBody>
      </p:sp>
      <p:sp>
        <p:nvSpPr>
          <p:cNvPr id="5" name="Rectângulo 4"/>
          <p:cNvSpPr/>
          <p:nvPr/>
        </p:nvSpPr>
        <p:spPr>
          <a:xfrm>
            <a:off x="395536" y="263691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/>
              <a:t>Surgem, cada vez mais, em várias partes do mundo, grupos xenófobos </a:t>
            </a:r>
            <a:r>
              <a:rPr lang="pt-PT" sz="2400" dirty="0"/>
              <a:t>e de </a:t>
            </a:r>
            <a:r>
              <a:rPr lang="pt-PT" sz="2400" dirty="0" smtClean="0"/>
              <a:t>inspiração neonazi, formados sobretudo </a:t>
            </a:r>
            <a:r>
              <a:rPr lang="pt-PT" sz="2400" dirty="0"/>
              <a:t>por jovens, </a:t>
            </a:r>
            <a:r>
              <a:rPr lang="pt-PT" sz="2400" dirty="0" smtClean="0"/>
              <a:t>os </a:t>
            </a:r>
            <a:r>
              <a:rPr lang="pt-PT" sz="2400" dirty="0"/>
              <a:t>chamados </a:t>
            </a:r>
            <a:r>
              <a:rPr lang="pt-PT" sz="2400" dirty="0" smtClean="0"/>
              <a:t>“Neonazis”.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432416" y="4149080"/>
            <a:ext cx="8388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Embora o foco principal sejam as diferenças étnicas, os grupos </a:t>
            </a:r>
            <a:r>
              <a:rPr lang="pt-PT" sz="2400" dirty="0" smtClean="0"/>
              <a:t>neonazis, perseguem </a:t>
            </a:r>
            <a:r>
              <a:rPr lang="pt-PT" sz="2400" dirty="0"/>
              <a:t>grupos minoritários como os gays, transexuais, estrangeiros, mulheres, comunistas, índios, nordestinos, </a:t>
            </a:r>
            <a:r>
              <a:rPr lang="pt-PT" sz="2400" dirty="0" smtClean="0"/>
              <a:t>entre outros,</a:t>
            </a:r>
            <a:r>
              <a:rPr lang="pt-PT" sz="2400" dirty="0"/>
              <a:t> </a:t>
            </a:r>
            <a:r>
              <a:rPr lang="pt-PT" sz="2400" dirty="0" smtClean="0"/>
              <a:t>atitude idêntica à preconizada por </a:t>
            </a:r>
            <a:r>
              <a:rPr lang="pt-PT" sz="2400" dirty="0" err="1" smtClean="0"/>
              <a:t>Adolf</a:t>
            </a:r>
            <a:r>
              <a:rPr lang="pt-PT" sz="2400" dirty="0" smtClean="0"/>
              <a:t> Hitler.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4876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4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37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8884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latin typeface="Bodoni MT Black" panose="02070A03080606020203" pitchFamily="18" charset="0"/>
              </a:rPr>
              <a:t>CONTRA O ESQUECIMENTO…</a:t>
            </a:r>
            <a:endParaRPr lang="pt-PT" sz="60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26642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b="1" dirty="0" smtClean="0"/>
              <a:t>“</a:t>
            </a:r>
            <a:r>
              <a:rPr lang="pt-PT" b="1" dirty="0" err="1" smtClean="0"/>
              <a:t>Holokaustos</a:t>
            </a:r>
            <a:r>
              <a:rPr lang="pt-PT" b="1" dirty="0" smtClean="0"/>
              <a:t>” </a:t>
            </a:r>
            <a:r>
              <a:rPr lang="pt-PT" dirty="0" smtClean="0"/>
              <a:t>vem do grego holo “inteiro” + </a:t>
            </a:r>
            <a:r>
              <a:rPr lang="pt-PT" dirty="0" err="1" smtClean="0"/>
              <a:t>kaustos</a:t>
            </a:r>
            <a:r>
              <a:rPr lang="pt-PT" dirty="0" smtClean="0"/>
              <a:t> “queimado”. Refere-se a um sacrifício animal em que todo o animal é queimado. É também conhecido como </a:t>
            </a:r>
            <a:r>
              <a:rPr lang="pt-PT" b="1" dirty="0" smtClean="0"/>
              <a:t>Shoah</a:t>
            </a:r>
            <a:r>
              <a:rPr lang="pt-PT" dirty="0" smtClean="0"/>
              <a:t>, que em hebraico significa destruição. 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67636" y="202182"/>
            <a:ext cx="845283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pt-PT" sz="800" dirty="0" smtClean="0">
              <a:latin typeface="Castellar" panose="020A0402060406010301" pitchFamily="18" charset="0"/>
            </a:endParaRPr>
          </a:p>
          <a:p>
            <a:pPr algn="ctr"/>
            <a:r>
              <a:rPr lang="pt-PT" sz="4000" dirty="0" err="1" smtClean="0">
                <a:solidFill>
                  <a:schemeClr val="bg1"/>
                </a:solidFill>
                <a:latin typeface="Castellar" panose="020A0402060406010301" pitchFamily="18" charset="0"/>
              </a:rPr>
              <a:t>Holokaustos</a:t>
            </a:r>
            <a:endParaRPr lang="pt-PT" sz="40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7636" y="4365104"/>
            <a:ext cx="8452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/>
              <a:t>Os termos </a:t>
            </a:r>
            <a:r>
              <a:rPr lang="pt-PT" sz="3200" b="1" dirty="0" smtClean="0"/>
              <a:t>“Shoah” e “Solução Final” referem- se </a:t>
            </a:r>
            <a:r>
              <a:rPr lang="pt-PT" sz="3200" b="1" dirty="0"/>
              <a:t>sempre à </a:t>
            </a:r>
            <a:r>
              <a:rPr lang="pt-PT" sz="3200" b="1" dirty="0" smtClean="0"/>
              <a:t>exterminação nazi dos judeus e “o Holocausto” refere-se ao genocídio geral causado pelos </a:t>
            </a:r>
            <a:r>
              <a:rPr lang="pt-PT" sz="3200" b="1" dirty="0"/>
              <a:t>n</a:t>
            </a:r>
            <a:r>
              <a:rPr lang="pt-PT" sz="3200" b="1" dirty="0" smtClean="0"/>
              <a:t>azis.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22288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132855"/>
            <a:ext cx="8712968" cy="1800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800" b="1" dirty="0" smtClean="0"/>
              <a:t>Holocausto foi uma prática de perseguição política, étnica, religiosa e sexual </a:t>
            </a:r>
            <a:r>
              <a:rPr lang="pt-PT" sz="2800" dirty="0" smtClean="0"/>
              <a:t>estabelecida durante a 2º Guerra Mundial, no </a:t>
            </a:r>
            <a:r>
              <a:rPr lang="pt-PT" sz="2800" dirty="0"/>
              <a:t>governo </a:t>
            </a:r>
            <a:r>
              <a:rPr lang="pt-PT" sz="2800" dirty="0" smtClean="0"/>
              <a:t>político-ideológico, nazi, de </a:t>
            </a:r>
            <a:r>
              <a:rPr lang="pt-PT" sz="2800" dirty="0" err="1" smtClean="0"/>
              <a:t>Adolf</a:t>
            </a:r>
            <a:r>
              <a:rPr lang="pt-PT" sz="2800" dirty="0" smtClean="0"/>
              <a:t> Hitler</a:t>
            </a:r>
            <a:r>
              <a:rPr lang="pt-PT" sz="2800" dirty="0"/>
              <a:t>. </a:t>
            </a:r>
            <a:endParaRPr lang="pt-PT" sz="2800" dirty="0" smtClean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5759"/>
            <a:ext cx="8640960" cy="103407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/>
            </a:r>
            <a:b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</a:br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4000" dirty="0"/>
          </a:p>
        </p:txBody>
      </p:sp>
      <p:sp>
        <p:nvSpPr>
          <p:cNvPr id="8" name="Rectângulo 7"/>
          <p:cNvSpPr/>
          <p:nvPr/>
        </p:nvSpPr>
        <p:spPr>
          <a:xfrm>
            <a:off x="228534" y="515719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 smtClean="0"/>
              <a:t>Segundo a ideologia nazi, a Alemanha deveria superar todos os obstáculos que impediam a formação de uma nação composta por seres superiores.</a:t>
            </a:r>
            <a:endParaRPr lang="pt-PT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5318" y="1159831"/>
            <a:ext cx="8640960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de </a:t>
            </a:r>
            <a:r>
              <a:rPr lang="pt-PT" sz="3600" dirty="0" err="1"/>
              <a:t>janeiro</a:t>
            </a:r>
            <a:r>
              <a:rPr lang="pt-PT" sz="3600" dirty="0"/>
              <a:t> </a:t>
            </a:r>
            <a:r>
              <a:rPr lang="pt-PT" sz="3600"/>
              <a:t>de </a:t>
            </a:r>
            <a:r>
              <a:rPr lang="pt-PT" sz="3600" smtClean="0"/>
              <a:t>1941 </a:t>
            </a:r>
            <a:r>
              <a:rPr lang="pt-PT" sz="3600" dirty="0"/>
              <a:t>a 8 de maio de 1945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318" y="4005064"/>
            <a:ext cx="842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/>
              <a:t>Surgiu na Alemanha em </a:t>
            </a:r>
            <a:r>
              <a:rPr lang="pt-PT" sz="2800" dirty="0" smtClean="0"/>
              <a:t>1941 </a:t>
            </a:r>
            <a:r>
              <a:rPr lang="pt-PT" sz="2800" dirty="0"/>
              <a:t>e terminou em 1945, com o fim da segunda guerra mundial.</a:t>
            </a:r>
          </a:p>
        </p:txBody>
      </p:sp>
    </p:spTree>
    <p:extLst>
      <p:ext uri="{BB962C8B-B14F-4D97-AF65-F5344CB8AC3E}">
        <p14:creationId xmlns:p14="http://schemas.microsoft.com/office/powerpoint/2010/main" val="33091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4" y="173603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49" y="3068960"/>
            <a:ext cx="4887145" cy="34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" y="116632"/>
            <a:ext cx="85725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6407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7048" y="1817305"/>
            <a:ext cx="85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 smtClean="0"/>
              <a:t>Para além dos Judeus</a:t>
            </a:r>
            <a:r>
              <a:rPr lang="pt-PT" sz="2800" dirty="0"/>
              <a:t>, o povo mais perseguido pela Alemanha </a:t>
            </a:r>
            <a:r>
              <a:rPr lang="pt-PT" sz="2800" dirty="0" smtClean="0"/>
              <a:t>Nazi, também figuravam, como indesejáveis, </a:t>
            </a:r>
            <a:r>
              <a:rPr lang="pt-PT" sz="2800" dirty="0"/>
              <a:t>outros grupos étnicos não-arianos, como os ciganos e eslavos.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4064297"/>
            <a:ext cx="84324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/>
              <a:t>Outras categorias como aleijados, </a:t>
            </a:r>
            <a:r>
              <a:rPr lang="pt-PT" sz="2800" dirty="0" smtClean="0"/>
              <a:t>homossexuais, inimigos </a:t>
            </a:r>
            <a:r>
              <a:rPr lang="pt-PT" sz="2800" dirty="0"/>
              <a:t>políticos (comunistas, anarquistas, prisioneiros de guerra </a:t>
            </a:r>
            <a:r>
              <a:rPr lang="pt-PT" sz="2800" dirty="0" smtClean="0"/>
              <a:t>soviéticos, Polacos, testemunhas </a:t>
            </a:r>
            <a:r>
              <a:rPr lang="pt-PT" sz="2800" dirty="0"/>
              <a:t>de jeová, etc</a:t>
            </a:r>
            <a:r>
              <a:rPr lang="pt-PT" sz="2800" dirty="0" smtClean="0"/>
              <a:t>...), </a:t>
            </a:r>
            <a:r>
              <a:rPr lang="pt-PT" sz="2800" dirty="0"/>
              <a:t>também acabaram em campos de concentração.</a:t>
            </a:r>
          </a:p>
          <a:p>
            <a:pPr algn="just"/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" y="116632"/>
            <a:ext cx="85725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4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5" y="365240"/>
            <a:ext cx="5616625" cy="3989875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251520" y="4360259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Prisioneiros uniformizados, marcados com distintivos triangulares, </a:t>
            </a:r>
            <a:r>
              <a:rPr lang="pt-PT" sz="2400" dirty="0" smtClean="0"/>
              <a:t>pela </a:t>
            </a:r>
            <a:r>
              <a:rPr lang="pt-PT" sz="2400" dirty="0"/>
              <a:t>guarda </a:t>
            </a:r>
            <a:r>
              <a:rPr lang="pt-PT" sz="2400" dirty="0" smtClean="0"/>
              <a:t>nazi no </a:t>
            </a:r>
            <a:r>
              <a:rPr lang="pt-PT" sz="2400" dirty="0"/>
              <a:t>campo de concentração de </a:t>
            </a:r>
            <a:r>
              <a:rPr lang="pt-PT" sz="2400" dirty="0" err="1"/>
              <a:t>Sachenhausen</a:t>
            </a:r>
            <a:r>
              <a:rPr lang="pt-PT" sz="2400" dirty="0"/>
              <a:t>. A cor de cada triângulo </a:t>
            </a:r>
            <a:r>
              <a:rPr lang="pt-PT" sz="2400" dirty="0" smtClean="0"/>
              <a:t>indicava, </a:t>
            </a:r>
            <a:r>
              <a:rPr lang="pt-PT" sz="2400" dirty="0"/>
              <a:t>se o prisioneiro era um "inimigo político", um "criminoso comum", um "emigrante", uma "Testemunha de </a:t>
            </a:r>
            <a:r>
              <a:rPr lang="pt-PT" sz="2400" dirty="0" err="1"/>
              <a:t>Jehová</a:t>
            </a:r>
            <a:r>
              <a:rPr lang="pt-PT" sz="2400" dirty="0"/>
              <a:t>", um "anti-social", um "</a:t>
            </a:r>
            <a:r>
              <a:rPr lang="pt-PT" sz="2400" dirty="0" err="1"/>
              <a:t>homosexual</a:t>
            </a:r>
            <a:r>
              <a:rPr lang="pt-PT" sz="2400" dirty="0"/>
              <a:t>", ou um "cigano". </a:t>
            </a:r>
            <a:endParaRPr lang="pt-PT" sz="2400" dirty="0" smtClean="0"/>
          </a:p>
          <a:p>
            <a:pPr algn="just"/>
            <a:r>
              <a:rPr lang="pt-PT" sz="2000" dirty="0" smtClean="0"/>
              <a:t>Foto </a:t>
            </a:r>
            <a:r>
              <a:rPr lang="pt-PT" sz="2000" dirty="0"/>
              <a:t>tirada em </a:t>
            </a:r>
            <a:r>
              <a:rPr lang="pt-PT" sz="2000" dirty="0" err="1"/>
              <a:t>Sachsenhausen</a:t>
            </a:r>
            <a:r>
              <a:rPr lang="pt-PT" sz="2000" dirty="0"/>
              <a:t>, Alemanha, 1938.</a:t>
            </a:r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462004" cy="24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m para holocausto simbolos de marcaçao dos prisioneir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17596"/>
          <a:stretch/>
        </p:blipFill>
        <p:spPr bwMode="auto">
          <a:xfrm>
            <a:off x="6372200" y="160338"/>
            <a:ext cx="1766388" cy="15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mapa com campos de concentraçao, de trabalho e extermi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1" y="2204864"/>
            <a:ext cx="76113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" y="116632"/>
            <a:ext cx="85725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9888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30100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Factos</a:t>
            </a:r>
            <a:endParaRPr lang="pt-PT" sz="27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3024336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dirty="0" smtClean="0"/>
              <a:t>Na entrada de cada campo de extermínio, havia um processo de </a:t>
            </a:r>
            <a:r>
              <a:rPr lang="pt-PT" dirty="0" err="1" smtClean="0"/>
              <a:t>Selektion</a:t>
            </a:r>
            <a:r>
              <a:rPr lang="pt-PT" dirty="0" smtClean="0"/>
              <a:t> ou </a:t>
            </a:r>
            <a:r>
              <a:rPr lang="pt-PT" dirty="0" err="1" smtClean="0"/>
              <a:t>Seleção</a:t>
            </a:r>
            <a:r>
              <a:rPr lang="pt-PT" dirty="0" smtClean="0"/>
              <a:t>. Mulheres grávidas, crianças pequenas, doentes, deficientes idosos e ciganos eram imediatamente condenados à morte.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6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0027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factos sobre o holocau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05" y="4077072"/>
            <a:ext cx="3858501" cy="23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1104"/>
            <a:ext cx="5040560" cy="28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4725144"/>
            <a:ext cx="8712968" cy="15841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PT" sz="5900" dirty="0" smtClean="0"/>
              <a:t>Anões, gémeos, albinos e deficientes eram encaminhados para os laboratórios, como cobaias humanas, das torturas e  experiências horríveis dos médicos e cientistas alemães, nos campos de concentração.</a:t>
            </a:r>
            <a:endParaRPr lang="pt-PT" sz="5900" dirty="0"/>
          </a:p>
          <a:p>
            <a:endParaRPr lang="pt-PT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Holocausto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Factos</a:t>
            </a:r>
            <a:endParaRPr lang="pt-PT" sz="2700" dirty="0"/>
          </a:p>
        </p:txBody>
      </p:sp>
      <p:pic>
        <p:nvPicPr>
          <p:cNvPr id="2052" name="Picture 4" descr="Resultado de imagem para simbolo dos laboratorios naz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744</TotalTime>
  <Words>732</Words>
  <Application>Microsoft Office PowerPoint</Application>
  <PresentationFormat>Apresentação no Ecrã (4:3)</PresentationFormat>
  <Paragraphs>50</Paragraphs>
  <Slides>16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Dia Internacional em Memória das Vítimas do Holocausto</vt:lpstr>
      <vt:lpstr>Apresentação do PowerPoint</vt:lpstr>
      <vt:lpstr> Holocausto </vt:lpstr>
      <vt:lpstr>Apresentação do PowerPoint</vt:lpstr>
      <vt:lpstr>Apresentação do PowerPoint</vt:lpstr>
      <vt:lpstr>Apresentação do PowerPoint</vt:lpstr>
      <vt:lpstr>Apresentação do PowerPoint</vt:lpstr>
      <vt:lpstr>Holocausto Factos</vt:lpstr>
      <vt:lpstr>Holocausto Factos</vt:lpstr>
      <vt:lpstr>Holocausto Factos</vt:lpstr>
      <vt:lpstr>Holocausto Factos</vt:lpstr>
      <vt:lpstr>Apresentação do PowerPoint</vt:lpstr>
      <vt:lpstr>Holocausto Factos</vt:lpstr>
      <vt:lpstr>Contra o esquecimento…</vt:lpstr>
      <vt:lpstr>ATUALIDADE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internacional em memória das vítimas do holocausto</dc:title>
  <dc:creator>biblioteca</dc:creator>
  <cp:lastModifiedBy>biblioteca</cp:lastModifiedBy>
  <cp:revision>38</cp:revision>
  <dcterms:created xsi:type="dcterms:W3CDTF">2018-01-23T12:23:06Z</dcterms:created>
  <dcterms:modified xsi:type="dcterms:W3CDTF">2019-01-24T19:07:21Z</dcterms:modified>
</cp:coreProperties>
</file>